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8" r:id="rId1"/>
  </p:sldMasterIdLst>
  <p:notesMasterIdLst>
    <p:notesMasterId r:id="rId24"/>
  </p:notesMasterIdLst>
  <p:sldIdLst>
    <p:sldId id="256" r:id="rId2"/>
    <p:sldId id="284" r:id="rId3"/>
    <p:sldId id="257" r:id="rId4"/>
    <p:sldId id="330" r:id="rId5"/>
    <p:sldId id="331" r:id="rId6"/>
    <p:sldId id="272" r:id="rId7"/>
    <p:sldId id="319" r:id="rId8"/>
    <p:sldId id="275" r:id="rId9"/>
    <p:sldId id="327" r:id="rId10"/>
    <p:sldId id="320" r:id="rId11"/>
    <p:sldId id="322" r:id="rId12"/>
    <p:sldId id="323" r:id="rId13"/>
    <p:sldId id="281" r:id="rId14"/>
    <p:sldId id="260" r:id="rId15"/>
    <p:sldId id="310" r:id="rId16"/>
    <p:sldId id="259" r:id="rId17"/>
    <p:sldId id="313" r:id="rId18"/>
    <p:sldId id="262" r:id="rId19"/>
    <p:sldId id="315" r:id="rId20"/>
    <p:sldId id="266" r:id="rId21"/>
    <p:sldId id="303" r:id="rId22"/>
    <p:sldId id="31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8" autoAdjust="0"/>
    <p:restoredTop sz="94660"/>
  </p:normalViewPr>
  <p:slideViewPr>
    <p:cSldViewPr>
      <p:cViewPr varScale="1">
        <p:scale>
          <a:sx n="70" d="100"/>
          <a:sy n="70"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outEnd"/>
          <c:showLegendKey val="0"/>
          <c:showVal val="1"/>
          <c:showCatName val="0"/>
          <c:showSerName val="0"/>
          <c:showPercent val="0"/>
          <c:showBubbleSize val="0"/>
        </c:dLbls>
        <c:gapWidth val="219"/>
        <c:overlap val="-27"/>
        <c:axId val="380818992"/>
        <c:axId val="380815072"/>
      </c:barChart>
      <c:catAx>
        <c:axId val="380818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0815072"/>
        <c:crosses val="autoZero"/>
        <c:auto val="1"/>
        <c:lblAlgn val="ctr"/>
        <c:lblOffset val="100"/>
        <c:noMultiLvlLbl val="0"/>
      </c:catAx>
      <c:valAx>
        <c:axId val="380815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818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2014-2022 Spotlight Deer Per Mile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Sheet1!$A$1:$A$9</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Sheet1!$B$1:$B$9</c:f>
              <c:numCache>
                <c:formatCode>General</c:formatCode>
                <c:ptCount val="9"/>
                <c:pt idx="0">
                  <c:v>2.75</c:v>
                </c:pt>
                <c:pt idx="1">
                  <c:v>3.45</c:v>
                </c:pt>
                <c:pt idx="2">
                  <c:v>3.75</c:v>
                </c:pt>
                <c:pt idx="3">
                  <c:v>2.65</c:v>
                </c:pt>
                <c:pt idx="4">
                  <c:v>2.6</c:v>
                </c:pt>
                <c:pt idx="5">
                  <c:v>4.26</c:v>
                </c:pt>
                <c:pt idx="6">
                  <c:v>2.2999999999999998</c:v>
                </c:pt>
                <c:pt idx="7">
                  <c:v>2.1</c:v>
                </c:pt>
                <c:pt idx="8">
                  <c:v>2.27</c:v>
                </c:pt>
              </c:numCache>
            </c:numRef>
          </c:val>
        </c:ser>
        <c:dLbls>
          <c:dLblPos val="outEnd"/>
          <c:showLegendKey val="0"/>
          <c:showVal val="1"/>
          <c:showCatName val="0"/>
          <c:showSerName val="0"/>
          <c:showPercent val="0"/>
          <c:showBubbleSize val="0"/>
        </c:dLbls>
        <c:gapWidth val="219"/>
        <c:overlap val="-27"/>
        <c:axId val="380819384"/>
        <c:axId val="380821736"/>
      </c:barChart>
      <c:catAx>
        <c:axId val="3808193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Years</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0821736"/>
        <c:crosses val="autoZero"/>
        <c:auto val="1"/>
        <c:lblAlgn val="ctr"/>
        <c:lblOffset val="100"/>
        <c:noMultiLvlLbl val="0"/>
      </c:catAx>
      <c:valAx>
        <c:axId val="3808217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Deer</a:t>
                </a:r>
                <a:r>
                  <a:rPr lang="en-US" baseline="0"/>
                  <a:t> Per Mile</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81938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Sheet1!$A$25:$A$30</c:f>
              <c:strCache>
                <c:ptCount val="6"/>
                <c:pt idx="0">
                  <c:v>Prarie Dog</c:v>
                </c:pt>
                <c:pt idx="1">
                  <c:v>Elk</c:v>
                </c:pt>
                <c:pt idx="2">
                  <c:v>Grouse</c:v>
                </c:pt>
                <c:pt idx="3">
                  <c:v>Antelope</c:v>
                </c:pt>
                <c:pt idx="4">
                  <c:v>Deer</c:v>
                </c:pt>
                <c:pt idx="5">
                  <c:v>Turkey</c:v>
                </c:pt>
              </c:strCache>
            </c:strRef>
          </c:cat>
          <c:val>
            <c:numRef>
              <c:f>Sheet1!$B$25:$B$30</c:f>
              <c:numCache>
                <c:formatCode>General</c:formatCode>
                <c:ptCount val="6"/>
                <c:pt idx="0">
                  <c:v>87.23</c:v>
                </c:pt>
                <c:pt idx="1">
                  <c:v>80</c:v>
                </c:pt>
                <c:pt idx="2">
                  <c:v>82.35</c:v>
                </c:pt>
                <c:pt idx="3">
                  <c:v>81.98</c:v>
                </c:pt>
                <c:pt idx="4">
                  <c:v>79.38</c:v>
                </c:pt>
                <c:pt idx="5">
                  <c:v>62.24</c:v>
                </c:pt>
              </c:numCache>
            </c:numRef>
          </c:val>
        </c:ser>
        <c:dLbls>
          <c:dLblPos val="outEnd"/>
          <c:showLegendKey val="0"/>
          <c:showVal val="1"/>
          <c:showCatName val="0"/>
          <c:showSerName val="0"/>
          <c:showPercent val="0"/>
          <c:showBubbleSize val="0"/>
        </c:dLbls>
        <c:gapWidth val="219"/>
        <c:overlap val="-27"/>
        <c:axId val="380821344"/>
        <c:axId val="380822128"/>
      </c:barChart>
      <c:catAx>
        <c:axId val="380821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0822128"/>
        <c:crosses val="autoZero"/>
        <c:auto val="1"/>
        <c:lblAlgn val="ctr"/>
        <c:lblOffset val="100"/>
        <c:noMultiLvlLbl val="0"/>
      </c:catAx>
      <c:valAx>
        <c:axId val="38082212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Percentage</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08213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dLbl>
              <c:idx val="10"/>
              <c:tx>
                <c:rich>
                  <a:bodyPr/>
                  <a:lstStyle/>
                  <a:p>
                    <a:fld id="{88642677-E690-4C0E-B0D6-464E7F5781F5}" type="VALUE">
                      <a:rPr lang="en-US">
                        <a:solidFill>
                          <a:srgbClr val="FF0000"/>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Sheet1!$A$34:$A$44</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Sheet1!$B$34:$B$44</c:f>
              <c:numCache>
                <c:formatCode>General</c:formatCode>
                <c:ptCount val="11"/>
                <c:pt idx="0">
                  <c:v>55.21</c:v>
                </c:pt>
                <c:pt idx="1">
                  <c:v>53.05</c:v>
                </c:pt>
                <c:pt idx="2">
                  <c:v>27.19</c:v>
                </c:pt>
                <c:pt idx="3">
                  <c:v>69.510000000000005</c:v>
                </c:pt>
                <c:pt idx="4">
                  <c:v>31.7</c:v>
                </c:pt>
                <c:pt idx="5">
                  <c:v>71.11</c:v>
                </c:pt>
                <c:pt idx="6">
                  <c:v>66.38</c:v>
                </c:pt>
                <c:pt idx="7">
                  <c:v>74.55</c:v>
                </c:pt>
                <c:pt idx="8">
                  <c:v>77.05</c:v>
                </c:pt>
                <c:pt idx="9">
                  <c:v>76.19</c:v>
                </c:pt>
                <c:pt idx="10">
                  <c:v>79.38</c:v>
                </c:pt>
              </c:numCache>
            </c:numRef>
          </c:val>
        </c:ser>
        <c:dLbls>
          <c:dLblPos val="outEnd"/>
          <c:showLegendKey val="0"/>
          <c:showVal val="1"/>
          <c:showCatName val="0"/>
          <c:showSerName val="0"/>
          <c:showPercent val="0"/>
          <c:showBubbleSize val="0"/>
        </c:dLbls>
        <c:gapWidth val="219"/>
        <c:overlap val="-27"/>
        <c:axId val="380817816"/>
        <c:axId val="385204232"/>
      </c:barChart>
      <c:catAx>
        <c:axId val="380817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5204232"/>
        <c:crosses val="autoZero"/>
        <c:auto val="1"/>
        <c:lblAlgn val="ctr"/>
        <c:lblOffset val="100"/>
        <c:noMultiLvlLbl val="0"/>
      </c:catAx>
      <c:valAx>
        <c:axId val="3852042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US" sz="1200"/>
                  <a:t>Percentage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0817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Sheet1!$A$51:$A$61</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Sheet1!$B$51:$B$61</c:f>
              <c:numCache>
                <c:formatCode>General</c:formatCode>
                <c:ptCount val="11"/>
                <c:pt idx="0">
                  <c:v>18.829999999999998</c:v>
                </c:pt>
                <c:pt idx="1">
                  <c:v>17.38</c:v>
                </c:pt>
                <c:pt idx="2">
                  <c:v>20.11</c:v>
                </c:pt>
                <c:pt idx="3">
                  <c:v>21.66</c:v>
                </c:pt>
                <c:pt idx="4">
                  <c:v>22.22</c:v>
                </c:pt>
                <c:pt idx="5">
                  <c:v>21.76</c:v>
                </c:pt>
                <c:pt idx="6">
                  <c:v>22.96</c:v>
                </c:pt>
                <c:pt idx="7">
                  <c:v>20.68</c:v>
                </c:pt>
                <c:pt idx="8">
                  <c:v>27.18</c:v>
                </c:pt>
                <c:pt idx="9">
                  <c:v>27.33</c:v>
                </c:pt>
                <c:pt idx="10">
                  <c:v>23.52</c:v>
                </c:pt>
              </c:numCache>
            </c:numRef>
          </c:val>
        </c:ser>
        <c:dLbls>
          <c:dLblPos val="outEnd"/>
          <c:showLegendKey val="0"/>
          <c:showVal val="1"/>
          <c:showCatName val="0"/>
          <c:showSerName val="0"/>
          <c:showPercent val="0"/>
          <c:showBubbleSize val="0"/>
        </c:dLbls>
        <c:gapWidth val="219"/>
        <c:overlap val="-27"/>
        <c:axId val="385209720"/>
        <c:axId val="385206976"/>
      </c:barChart>
      <c:catAx>
        <c:axId val="385209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5206976"/>
        <c:crosses val="autoZero"/>
        <c:auto val="1"/>
        <c:lblAlgn val="ctr"/>
        <c:lblOffset val="100"/>
        <c:noMultiLvlLbl val="0"/>
      </c:catAx>
      <c:valAx>
        <c:axId val="385206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5209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Sheet1!$A$65:$A$75</c:f>
              <c:numCache>
                <c:formatCode>General</c:formatCode>
                <c:ptCount val="11"/>
                <c:pt idx="0">
                  <c:v>2012</c:v>
                </c:pt>
                <c:pt idx="1">
                  <c:v>2013</c:v>
                </c:pt>
                <c:pt idx="2">
                  <c:v>2014</c:v>
                </c:pt>
                <c:pt idx="3">
                  <c:v>2015</c:v>
                </c:pt>
                <c:pt idx="4">
                  <c:v>2016</c:v>
                </c:pt>
                <c:pt idx="5">
                  <c:v>2017</c:v>
                </c:pt>
                <c:pt idx="6">
                  <c:v>2018</c:v>
                </c:pt>
                <c:pt idx="7">
                  <c:v>2019</c:v>
                </c:pt>
                <c:pt idx="8">
                  <c:v>2020</c:v>
                </c:pt>
                <c:pt idx="9">
                  <c:v>2021</c:v>
                </c:pt>
                <c:pt idx="10">
                  <c:v>2022</c:v>
                </c:pt>
              </c:numCache>
            </c:numRef>
          </c:cat>
          <c:val>
            <c:numRef>
              <c:f>Sheet1!$B$65:$B$75</c:f>
              <c:numCache>
                <c:formatCode>General</c:formatCode>
                <c:ptCount val="11"/>
                <c:pt idx="0">
                  <c:v>39.68</c:v>
                </c:pt>
                <c:pt idx="1">
                  <c:v>42.45</c:v>
                </c:pt>
                <c:pt idx="2">
                  <c:v>39.79</c:v>
                </c:pt>
                <c:pt idx="3">
                  <c:v>39.65</c:v>
                </c:pt>
                <c:pt idx="4">
                  <c:v>37.18</c:v>
                </c:pt>
                <c:pt idx="5">
                  <c:v>35.44</c:v>
                </c:pt>
                <c:pt idx="6">
                  <c:v>42.02</c:v>
                </c:pt>
                <c:pt idx="7">
                  <c:v>39.26</c:v>
                </c:pt>
                <c:pt idx="8">
                  <c:v>40.49</c:v>
                </c:pt>
                <c:pt idx="9">
                  <c:v>39.54</c:v>
                </c:pt>
                <c:pt idx="10">
                  <c:v>39.58</c:v>
                </c:pt>
              </c:numCache>
            </c:numRef>
          </c:val>
        </c:ser>
        <c:dLbls>
          <c:dLblPos val="outEnd"/>
          <c:showLegendKey val="0"/>
          <c:showVal val="1"/>
          <c:showCatName val="0"/>
          <c:showSerName val="0"/>
          <c:showPercent val="0"/>
          <c:showBubbleSize val="0"/>
        </c:dLbls>
        <c:gapWidth val="219"/>
        <c:overlap val="-27"/>
        <c:axId val="385205408"/>
        <c:axId val="385210112"/>
      </c:barChart>
      <c:catAx>
        <c:axId val="385205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5210112"/>
        <c:crosses val="autoZero"/>
        <c:auto val="1"/>
        <c:lblAlgn val="ctr"/>
        <c:lblOffset val="100"/>
        <c:noMultiLvlLbl val="0"/>
      </c:catAx>
      <c:valAx>
        <c:axId val="385210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3852054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339688-293A-43F8-B4E8-7B8FB9F59EEC}" type="datetimeFigureOut">
              <a:rPr lang="en-US" smtClean="0"/>
              <a:t>4/10/2023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DAD90-44E5-42EC-9999-C4D26031DB9E}" type="slidenum">
              <a:rPr lang="en-US" smtClean="0"/>
              <a:t>‹#›</a:t>
            </a:fld>
            <a:endParaRPr lang="en-US"/>
          </a:p>
        </p:txBody>
      </p:sp>
    </p:spTree>
    <p:extLst>
      <p:ext uri="{BB962C8B-B14F-4D97-AF65-F5344CB8AC3E}">
        <p14:creationId xmlns:p14="http://schemas.microsoft.com/office/powerpoint/2010/main" val="3669073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22E8F91C-5D27-469D-A2E6-8E2509931DF3}" type="datetimeFigureOut">
              <a:rPr lang="en-US" smtClean="0"/>
              <a:t>4/10/2023</a:t>
            </a:fld>
            <a:endParaRPr lang="en-US"/>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45511E97-AF82-4528-BB5C-4604689A1ECF}" type="slidenum">
              <a:rPr lang="en-US" smtClean="0"/>
              <a:t>‹#›</a:t>
            </a:fld>
            <a:endParaRPr lang="en-US"/>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990959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E8F91C-5D27-469D-A2E6-8E2509931DF3}"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11E97-AF82-4528-BB5C-4604689A1ECF}" type="slidenum">
              <a:rPr lang="en-US" smtClean="0"/>
              <a:t>‹#›</a:t>
            </a:fld>
            <a:endParaRPr lang="en-US"/>
          </a:p>
        </p:txBody>
      </p:sp>
    </p:spTree>
    <p:extLst>
      <p:ext uri="{BB962C8B-B14F-4D97-AF65-F5344CB8AC3E}">
        <p14:creationId xmlns:p14="http://schemas.microsoft.com/office/powerpoint/2010/main" val="3233669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E8F91C-5D27-469D-A2E6-8E2509931DF3}"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11E97-AF82-4528-BB5C-4604689A1ECF}" type="slidenum">
              <a:rPr lang="en-US" smtClean="0"/>
              <a:t>‹#›</a:t>
            </a:fld>
            <a:endParaRPr lang="en-US"/>
          </a:p>
        </p:txBody>
      </p:sp>
    </p:spTree>
    <p:extLst>
      <p:ext uri="{BB962C8B-B14F-4D97-AF65-F5344CB8AC3E}">
        <p14:creationId xmlns:p14="http://schemas.microsoft.com/office/powerpoint/2010/main" val="285278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E8F91C-5D27-469D-A2E6-8E2509931DF3}" type="datetimeFigureOut">
              <a:rPr lang="en-US" smtClean="0"/>
              <a:t>4/10/2023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11E97-AF82-4528-BB5C-4604689A1ECF}" type="slidenum">
              <a:rPr lang="en-US" smtClean="0"/>
              <a:t>‹#›</a:t>
            </a:fld>
            <a:endParaRPr lang="en-US"/>
          </a:p>
        </p:txBody>
      </p:sp>
    </p:spTree>
    <p:extLst>
      <p:ext uri="{BB962C8B-B14F-4D97-AF65-F5344CB8AC3E}">
        <p14:creationId xmlns:p14="http://schemas.microsoft.com/office/powerpoint/2010/main" val="315952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22E8F91C-5D27-469D-A2E6-8E2509931DF3}" type="datetimeFigureOut">
              <a:rPr lang="en-US" smtClean="0"/>
              <a:t>4/10/2023</a:t>
            </a:fld>
            <a:endParaRPr lang="en-US"/>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45511E97-AF82-4528-BB5C-4604689A1ECF}" type="slidenum">
              <a:rPr lang="en-US" smtClean="0"/>
              <a:t>‹#›</a:t>
            </a:fld>
            <a:endParaRPr lang="en-US"/>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0489396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E8F91C-5D27-469D-A2E6-8E2509931DF3}" type="datetimeFigureOut">
              <a:rPr lang="en-US" smtClean="0"/>
              <a:t>4/10/2023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11E97-AF82-4528-BB5C-4604689A1ECF}" type="slidenum">
              <a:rPr lang="en-US" smtClean="0"/>
              <a:t>‹#›</a:t>
            </a:fld>
            <a:endParaRPr lang="en-US"/>
          </a:p>
        </p:txBody>
      </p:sp>
    </p:spTree>
    <p:extLst>
      <p:ext uri="{BB962C8B-B14F-4D97-AF65-F5344CB8AC3E}">
        <p14:creationId xmlns:p14="http://schemas.microsoft.com/office/powerpoint/2010/main" val="542353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E8F91C-5D27-469D-A2E6-8E2509931DF3}" type="datetimeFigureOut">
              <a:rPr lang="en-US" smtClean="0"/>
              <a:t>4/10/2023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511E97-AF82-4528-BB5C-4604689A1ECF}" type="slidenum">
              <a:rPr lang="en-US" smtClean="0"/>
              <a:t>‹#›</a:t>
            </a:fld>
            <a:endParaRPr lang="en-US"/>
          </a:p>
        </p:txBody>
      </p:sp>
    </p:spTree>
    <p:extLst>
      <p:ext uri="{BB962C8B-B14F-4D97-AF65-F5344CB8AC3E}">
        <p14:creationId xmlns:p14="http://schemas.microsoft.com/office/powerpoint/2010/main" val="291698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E8F91C-5D27-469D-A2E6-8E2509931DF3}" type="datetimeFigureOut">
              <a:rPr lang="en-US" smtClean="0"/>
              <a:t>4/10/2023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511E97-AF82-4528-BB5C-4604689A1ECF}" type="slidenum">
              <a:rPr lang="en-US" smtClean="0"/>
              <a:t>‹#›</a:t>
            </a:fld>
            <a:endParaRPr lang="en-US"/>
          </a:p>
        </p:txBody>
      </p:sp>
    </p:spTree>
    <p:extLst>
      <p:ext uri="{BB962C8B-B14F-4D97-AF65-F5344CB8AC3E}">
        <p14:creationId xmlns:p14="http://schemas.microsoft.com/office/powerpoint/2010/main" val="2249888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E8F91C-5D27-469D-A2E6-8E2509931DF3}" type="datetimeFigureOut">
              <a:rPr lang="en-US" smtClean="0"/>
              <a:t>4/10/2023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511E97-AF82-4528-BB5C-4604689A1ECF}" type="slidenum">
              <a:rPr lang="en-US" smtClean="0"/>
              <a:t>‹#›</a:t>
            </a:fld>
            <a:endParaRPr lang="en-US"/>
          </a:p>
        </p:txBody>
      </p:sp>
    </p:spTree>
    <p:extLst>
      <p:ext uri="{BB962C8B-B14F-4D97-AF65-F5344CB8AC3E}">
        <p14:creationId xmlns:p14="http://schemas.microsoft.com/office/powerpoint/2010/main" val="62568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2E8F91C-5D27-469D-A2E6-8E2509931DF3}" type="datetimeFigureOut">
              <a:rPr lang="en-US" smtClean="0"/>
              <a:t>4/10/2023</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45511E97-AF82-4528-BB5C-4604689A1ECF}"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80110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2E8F91C-5D27-469D-A2E6-8E2509931DF3}" type="datetimeFigureOut">
              <a:rPr lang="en-US" smtClean="0"/>
              <a:t>4/10/2023</a:t>
            </a:fld>
            <a:endParaRPr lang="en-US"/>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45511E97-AF82-4528-BB5C-4604689A1ECF}" type="slidenum">
              <a:rPr lang="en-US" smtClean="0"/>
              <a:t>‹#›</a:t>
            </a:fld>
            <a:endParaRPr lang="en-US"/>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25744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22E8F91C-5D27-469D-A2E6-8E2509931DF3}" type="datetimeFigureOut">
              <a:rPr lang="en-US" smtClean="0"/>
              <a:t>4/10/2023</a:t>
            </a:fld>
            <a:endParaRPr lang="en-US"/>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45511E97-AF82-4528-BB5C-4604689A1ECF}" type="slidenum">
              <a:rPr lang="en-US" smtClean="0"/>
              <a:t>‹#›</a:t>
            </a:fld>
            <a:endParaRPr lang="en-US"/>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7731808"/>
      </p:ext>
    </p:extLst>
  </p:cSld>
  <p:clrMap bg1="lt1" tx1="dk1" bg2="lt2" tx2="dk2" accent1="accent1" accent2="accent2" accent3="accent3" accent4="accent4" accent5="accent5" accent6="accent6" hlink="hlink" folHlink="folHlink"/>
  <p:sldLayoutIdLst>
    <p:sldLayoutId id="2147484449" r:id="rId1"/>
    <p:sldLayoutId id="2147484450" r:id="rId2"/>
    <p:sldLayoutId id="2147484451" r:id="rId3"/>
    <p:sldLayoutId id="2147484452" r:id="rId4"/>
    <p:sldLayoutId id="2147484453" r:id="rId5"/>
    <p:sldLayoutId id="2147484454" r:id="rId6"/>
    <p:sldLayoutId id="2147484455" r:id="rId7"/>
    <p:sldLayoutId id="2147484456" r:id="rId8"/>
    <p:sldLayoutId id="2147484457" r:id="rId9"/>
    <p:sldLayoutId id="2147484458" r:id="rId10"/>
    <p:sldLayoutId id="214748445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4" orient="horz" pos="1368">
          <p15:clr>
            <a:srgbClr val="F26B43"/>
          </p15:clr>
        </p15:guide>
        <p15:guide id="5"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5447" y="1828800"/>
            <a:ext cx="7863840" cy="4267200"/>
          </a:xfrm>
        </p:spPr>
        <p:txBody>
          <a:bodyPr>
            <a:normAutofit fontScale="90000"/>
          </a:bodyPr>
          <a:lstStyle/>
          <a:p>
            <a:pPr algn="ctr"/>
            <a:r>
              <a:rPr lang="en-US" sz="7300" dirty="0" smtClean="0">
                <a:solidFill>
                  <a:schemeClr val="bg1"/>
                </a:solidFill>
              </a:rPr>
              <a:t>   </a:t>
            </a:r>
            <a:r>
              <a:rPr lang="en-US" sz="4400" b="1" dirty="0" smtClean="0">
                <a:solidFill>
                  <a:schemeClr val="tx1"/>
                </a:solidFill>
              </a:rPr>
              <a:t>2023 Standing Rock Game and Fish</a:t>
            </a:r>
            <a:r>
              <a:rPr lang="en-US" sz="4000" b="1" dirty="0" smtClean="0">
                <a:solidFill>
                  <a:schemeClr val="tx1"/>
                </a:solidFill>
              </a:rPr>
              <a:t/>
            </a:r>
            <a:br>
              <a:rPr lang="en-US" sz="4000" b="1" dirty="0" smtClean="0">
                <a:solidFill>
                  <a:schemeClr val="tx1"/>
                </a:solidFill>
              </a:rPr>
            </a:br>
            <a:r>
              <a:rPr lang="en-US" sz="3100" b="1" dirty="0" smtClean="0">
                <a:solidFill>
                  <a:schemeClr val="tx1"/>
                </a:solidFill>
              </a:rPr>
              <a:t>Big </a:t>
            </a:r>
            <a:r>
              <a:rPr lang="en-US" sz="3100" b="1" dirty="0">
                <a:solidFill>
                  <a:schemeClr val="tx1"/>
                </a:solidFill>
              </a:rPr>
              <a:t>Game Hunting </a:t>
            </a:r>
            <a:r>
              <a:rPr lang="en-US" sz="3100" b="1" dirty="0" smtClean="0">
                <a:solidFill>
                  <a:schemeClr val="tx1"/>
                </a:solidFill>
              </a:rPr>
              <a:t>Recommendations </a:t>
            </a:r>
            <a:br>
              <a:rPr lang="en-US" sz="3100" b="1" dirty="0" smtClean="0">
                <a:solidFill>
                  <a:schemeClr val="tx1"/>
                </a:solidFill>
              </a:rPr>
            </a:br>
            <a:r>
              <a:rPr lang="en-US" sz="3100" b="1" dirty="0" smtClean="0">
                <a:solidFill>
                  <a:schemeClr val="tx1"/>
                </a:solidFill>
              </a:rPr>
              <a:t>&amp; Relevant Biological Information </a:t>
            </a:r>
            <a:br>
              <a:rPr lang="en-US" sz="3100" b="1" dirty="0" smtClean="0">
                <a:solidFill>
                  <a:schemeClr val="tx1"/>
                </a:solidFill>
              </a:rPr>
            </a:br>
            <a:r>
              <a:rPr lang="en-US" sz="2400" b="1" dirty="0">
                <a:solidFill>
                  <a:schemeClr val="bg1"/>
                </a:solidFill>
              </a:rPr>
              <a:t/>
            </a:r>
            <a:br>
              <a:rPr lang="en-US" sz="2400" b="1" dirty="0">
                <a:solidFill>
                  <a:schemeClr val="bg1"/>
                </a:solidFill>
              </a:rPr>
            </a:br>
            <a:r>
              <a:rPr lang="en-US" sz="2700" dirty="0" smtClean="0">
                <a:solidFill>
                  <a:schemeClr val="tx1"/>
                </a:solidFill>
              </a:rPr>
              <a:t>Prepared </a:t>
            </a:r>
            <a:r>
              <a:rPr lang="en-US" sz="2700" dirty="0">
                <a:solidFill>
                  <a:schemeClr val="tx1"/>
                </a:solidFill>
              </a:rPr>
              <a:t>B</a:t>
            </a:r>
            <a:r>
              <a:rPr lang="en-US" sz="2700" dirty="0" smtClean="0">
                <a:solidFill>
                  <a:schemeClr val="tx1"/>
                </a:solidFill>
              </a:rPr>
              <a:t>y: </a:t>
            </a:r>
            <a:br>
              <a:rPr lang="en-US" sz="2700" dirty="0" smtClean="0">
                <a:solidFill>
                  <a:schemeClr val="tx1"/>
                </a:solidFill>
              </a:rPr>
            </a:br>
            <a:r>
              <a:rPr lang="en-US" sz="2700" dirty="0" smtClean="0">
                <a:solidFill>
                  <a:schemeClr val="tx1"/>
                </a:solidFill>
              </a:rPr>
              <a:t> </a:t>
            </a:r>
            <a:br>
              <a:rPr lang="en-US" sz="2700" dirty="0" smtClean="0">
                <a:solidFill>
                  <a:schemeClr val="tx1"/>
                </a:solidFill>
              </a:rPr>
            </a:br>
            <a:r>
              <a:rPr lang="en-US" sz="2200" b="1" dirty="0" smtClean="0">
                <a:solidFill>
                  <a:schemeClr val="tx1"/>
                </a:solidFill>
              </a:rPr>
              <a:t>Director Jeff Kelly &amp; tribal biologists</a:t>
            </a:r>
            <a:br>
              <a:rPr lang="en-US" sz="2200" b="1" dirty="0" smtClean="0">
                <a:solidFill>
                  <a:schemeClr val="tx1"/>
                </a:solidFill>
              </a:rPr>
            </a:br>
            <a:r>
              <a:rPr lang="en-US" sz="2000" b="1" dirty="0" smtClean="0">
                <a:solidFill>
                  <a:schemeClr val="tx1"/>
                </a:solidFill>
              </a:rPr>
              <a:t/>
            </a:r>
            <a:br>
              <a:rPr lang="en-US" sz="2000" b="1" dirty="0" smtClean="0">
                <a:solidFill>
                  <a:schemeClr val="tx1"/>
                </a:solidFill>
              </a:rPr>
            </a:br>
            <a:r>
              <a:rPr lang="en-US" sz="1600" b="1" dirty="0" smtClean="0">
                <a:solidFill>
                  <a:schemeClr val="tx1"/>
                </a:solidFill>
              </a:rPr>
              <a:t>Dr. Michael Gutzmer, Jordan </a:t>
            </a:r>
            <a:r>
              <a:rPr lang="en-US" sz="1600" b="1" dirty="0" err="1" smtClean="0">
                <a:solidFill>
                  <a:schemeClr val="tx1"/>
                </a:solidFill>
              </a:rPr>
              <a:t>Kort</a:t>
            </a:r>
            <a:r>
              <a:rPr lang="en-US" sz="1600" b="1" dirty="0" smtClean="0">
                <a:solidFill>
                  <a:schemeClr val="tx1"/>
                </a:solidFill>
              </a:rPr>
              <a:t> B.S., Seth Gutzmer B.S.</a:t>
            </a:r>
            <a:br>
              <a:rPr lang="en-US" sz="1600" b="1" dirty="0" smtClean="0">
                <a:solidFill>
                  <a:schemeClr val="tx1"/>
                </a:solidFill>
              </a:rPr>
            </a:br>
            <a:r>
              <a:rPr lang="en-US" sz="2000" b="1" dirty="0" smtClean="0">
                <a:solidFill>
                  <a:schemeClr val="tx1"/>
                </a:solidFill>
              </a:rPr>
              <a:t/>
            </a:r>
            <a:br>
              <a:rPr lang="en-US" sz="2000" b="1" dirty="0" smtClean="0">
                <a:solidFill>
                  <a:schemeClr val="tx1"/>
                </a:solidFill>
              </a:rPr>
            </a:br>
            <a:r>
              <a:rPr lang="en-US" sz="2000" b="1" dirty="0" smtClean="0">
                <a:solidFill>
                  <a:schemeClr val="tx1"/>
                </a:solidFill>
              </a:rPr>
              <a:t>April 10, 2023</a:t>
            </a:r>
            <a:r>
              <a:rPr lang="en-US" sz="2000" dirty="0" smtClean="0">
                <a:solidFill>
                  <a:schemeClr val="tx1"/>
                </a:solidFill>
              </a:rPr>
              <a:t/>
            </a:r>
            <a:br>
              <a:rPr lang="en-US" sz="2000" dirty="0" smtClean="0">
                <a:solidFill>
                  <a:schemeClr val="tx1"/>
                </a:solidFill>
              </a:rPr>
            </a:br>
            <a:endParaRPr lang="en-US" dirty="0">
              <a:solidFill>
                <a:schemeClr val="tx1"/>
              </a:solidFill>
            </a:endParaRPr>
          </a:p>
        </p:txBody>
      </p:sp>
      <p:sp>
        <p:nvSpPr>
          <p:cNvPr id="3" name="Subtitle 2"/>
          <p:cNvSpPr>
            <a:spLocks noGrp="1"/>
          </p:cNvSpPr>
          <p:nvPr>
            <p:ph type="subTitle" idx="1"/>
          </p:nvPr>
        </p:nvSpPr>
        <p:spPr>
          <a:xfrm>
            <a:off x="3124200" y="5067300"/>
            <a:ext cx="7543800" cy="1143000"/>
          </a:xfrm>
        </p:spPr>
        <p:txBody>
          <a:bodyPr>
            <a:normAutofit/>
          </a:bodyPr>
          <a:lstStyle/>
          <a:p>
            <a:r>
              <a:rPr lang="en-US" sz="1600" b="1" dirty="0" smtClean="0">
                <a:solidFill>
                  <a:schemeClr val="tx1"/>
                </a:solidFill>
              </a:rPr>
              <a:t>Standing Rock Sioux Tribe </a:t>
            </a:r>
            <a:endParaRPr lang="en-US" sz="1600" b="1" dirty="0">
              <a:solidFill>
                <a:schemeClr val="tx1"/>
              </a:solidFill>
            </a:endParaRPr>
          </a:p>
        </p:txBody>
      </p:sp>
      <p:pic>
        <p:nvPicPr>
          <p:cNvPr id="1028" name="Picture 4" descr="Standing Rock Sioux Tribe Game and Fish - About 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5067300"/>
            <a:ext cx="2038350" cy="160091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2012-2022 Hunter Success Rate Deer</a:t>
            </a:r>
            <a:endParaRPr lang="en-US" dirty="0"/>
          </a:p>
        </p:txBody>
      </p:sp>
      <p:graphicFrame>
        <p:nvGraphicFramePr>
          <p:cNvPr id="5" name="Chart 4"/>
          <p:cNvGraphicFramePr>
            <a:graphicFrameLocks/>
          </p:cNvGraphicFramePr>
          <p:nvPr>
            <p:extLst>
              <p:ext uri="{D42A27DB-BD31-4B8C-83A1-F6EECF244321}">
                <p14:modId xmlns:p14="http://schemas.microsoft.com/office/powerpoint/2010/main" val="837720982"/>
              </p:ext>
            </p:extLst>
          </p:nvPr>
        </p:nvGraphicFramePr>
        <p:xfrm>
          <a:off x="914400" y="2057400"/>
          <a:ext cx="79248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0204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57200"/>
            <a:ext cx="7200900" cy="1485900"/>
          </a:xfrm>
        </p:spPr>
        <p:txBody>
          <a:bodyPr/>
          <a:lstStyle/>
          <a:p>
            <a:r>
              <a:rPr lang="en-US" dirty="0" smtClean="0"/>
              <a:t>Bucks Observed</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687877449"/>
              </p:ext>
            </p:extLst>
          </p:nvPr>
        </p:nvGraphicFramePr>
        <p:xfrm>
          <a:off x="990600" y="1752600"/>
          <a:ext cx="792480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02526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Hours Spent Hunting Deer</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644475810"/>
              </p:ext>
            </p:extLst>
          </p:nvPr>
        </p:nvGraphicFramePr>
        <p:xfrm>
          <a:off x="914400" y="1600200"/>
          <a:ext cx="7848600"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05001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971800"/>
            <a:ext cx="7543800" cy="685800"/>
          </a:xfrm>
        </p:spPr>
        <p:txBody>
          <a:bodyPr>
            <a:normAutofit/>
          </a:bodyPr>
          <a:lstStyle/>
          <a:p>
            <a:r>
              <a:rPr lang="en-US" sz="2800" b="1" dirty="0" smtClean="0"/>
              <a:t>AERIAL DATA COMING SOON</a:t>
            </a:r>
            <a:endParaRPr lang="en-US"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86605"/>
            <a:ext cx="7124700" cy="1084995"/>
          </a:xfrm>
        </p:spPr>
        <p:txBody>
          <a:bodyPr>
            <a:normAutofit/>
          </a:bodyPr>
          <a:lstStyle/>
          <a:p>
            <a:r>
              <a:rPr lang="en-US" sz="2800" b="1" dirty="0" smtClean="0"/>
              <a:t>Key Management for our Tribal Deer Herds</a:t>
            </a:r>
            <a:endParaRPr lang="en-US" sz="2800" b="1" dirty="0"/>
          </a:p>
        </p:txBody>
      </p:sp>
      <p:sp>
        <p:nvSpPr>
          <p:cNvPr id="3" name="Content Placeholder 2"/>
          <p:cNvSpPr>
            <a:spLocks noGrp="1"/>
          </p:cNvSpPr>
          <p:nvPr>
            <p:ph idx="1"/>
          </p:nvPr>
        </p:nvSpPr>
        <p:spPr/>
        <p:txBody>
          <a:bodyPr>
            <a:noAutofit/>
          </a:bodyPr>
          <a:lstStyle/>
          <a:p>
            <a:r>
              <a:rPr lang="en-US" sz="1600" dirty="0" smtClean="0"/>
              <a:t>The deer management goal is to improve antler quality, the overall number of bucks and quantity of ALL deer on Standing Rock-QDM. Seeing improving deer numbers and recovery from EHD from 2012/2013,and see a generally positive trend line.  </a:t>
            </a:r>
          </a:p>
          <a:p>
            <a:r>
              <a:rPr lang="en-US" sz="1600" dirty="0" smtClean="0"/>
              <a:t>Quality Buck Project: 2020- Antler restriction [</a:t>
            </a:r>
            <a:r>
              <a:rPr lang="en-US" sz="1600" b="1" dirty="0" smtClean="0"/>
              <a:t>4 point on ONE side</a:t>
            </a:r>
            <a:r>
              <a:rPr lang="en-US" sz="1600" dirty="0" smtClean="0"/>
              <a:t>]and </a:t>
            </a:r>
            <a:r>
              <a:rPr lang="en-US" sz="1600" i="1" dirty="0" smtClean="0">
                <a:solidFill>
                  <a:srgbClr val="FF0000"/>
                </a:solidFill>
              </a:rPr>
              <a:t>habitat management </a:t>
            </a:r>
            <a:r>
              <a:rPr lang="en-US" sz="1600" dirty="0" smtClean="0"/>
              <a:t>improvement for the next 5 years for both deer species for all hunters.</a:t>
            </a:r>
          </a:p>
          <a:p>
            <a:r>
              <a:rPr lang="en-US" sz="1600" dirty="0" smtClean="0"/>
              <a:t>Long hunting seasons will modify deer behavior to avoid human infrastructure (roadways, etc.) and make hunting harder.  </a:t>
            </a:r>
          </a:p>
          <a:p>
            <a:r>
              <a:rPr lang="en-US" sz="1600" dirty="0" smtClean="0"/>
              <a:t>Recent CWD testing revealed healthy deer herds on our reservation.</a:t>
            </a:r>
          </a:p>
          <a:p>
            <a:pPr marL="0" indent="0">
              <a:buNone/>
            </a:pPr>
            <a:r>
              <a:rPr lang="en-US" sz="1600" dirty="0"/>
              <a:t> </a:t>
            </a:r>
            <a:r>
              <a:rPr lang="en-US" sz="1600" dirty="0" smtClean="0"/>
              <a:t> Results of QDM: </a:t>
            </a:r>
          </a:p>
          <a:p>
            <a:pPr marL="0" indent="0">
              <a:lnSpc>
                <a:spcPct val="100000"/>
              </a:lnSpc>
              <a:spcBef>
                <a:spcPts val="0"/>
              </a:spcBef>
              <a:spcAft>
                <a:spcPts val="0"/>
              </a:spcAft>
              <a:buNone/>
            </a:pPr>
            <a:r>
              <a:rPr lang="en-US" sz="1600" dirty="0" smtClean="0"/>
              <a:t>  1-</a:t>
            </a:r>
            <a:r>
              <a:rPr lang="en-US" sz="1600" dirty="0" smtClean="0">
                <a:effectLst>
                  <a:outerShdw blurRad="38100" dist="38100" dir="2700000" algn="tl">
                    <a:srgbClr val="000000">
                      <a:alpha val="43137"/>
                    </a:srgbClr>
                  </a:outerShdw>
                </a:effectLst>
              </a:rPr>
              <a:t>hunter/customer delight, </a:t>
            </a:r>
          </a:p>
          <a:p>
            <a:pPr marL="0" indent="0">
              <a:lnSpc>
                <a:spcPct val="100000"/>
              </a:lnSpc>
              <a:spcBef>
                <a:spcPts val="0"/>
              </a:spcBef>
              <a:spcAft>
                <a:spcPts val="0"/>
              </a:spcAft>
              <a:buNone/>
            </a:pPr>
            <a:r>
              <a:rPr lang="en-US" sz="1600" dirty="0" smtClean="0">
                <a:effectLst>
                  <a:outerShdw blurRad="38100" dist="38100" dir="2700000" algn="tl">
                    <a:srgbClr val="000000">
                      <a:alpha val="43137"/>
                    </a:srgbClr>
                  </a:outerShdw>
                </a:effectLst>
              </a:rPr>
              <a:t>  2-maintain/sustain revenues, </a:t>
            </a:r>
          </a:p>
          <a:p>
            <a:pPr marL="0" indent="0">
              <a:lnSpc>
                <a:spcPct val="100000"/>
              </a:lnSpc>
              <a:spcBef>
                <a:spcPts val="0"/>
              </a:spcBef>
              <a:spcAft>
                <a:spcPts val="0"/>
              </a:spcAft>
              <a:buNone/>
            </a:pPr>
            <a:r>
              <a:rPr lang="en-US" sz="1600" dirty="0" smtClean="0">
                <a:effectLst>
                  <a:outerShdw blurRad="38100" dist="38100" dir="2700000" algn="tl">
                    <a:srgbClr val="000000">
                      <a:alpha val="43137"/>
                    </a:srgbClr>
                  </a:outerShdw>
                </a:effectLst>
              </a:rPr>
              <a:t>  3-long term population sustainability, </a:t>
            </a:r>
          </a:p>
          <a:p>
            <a:pPr marL="0" indent="0">
              <a:lnSpc>
                <a:spcPct val="100000"/>
              </a:lnSpc>
              <a:spcBef>
                <a:spcPts val="0"/>
              </a:spcBef>
              <a:spcAft>
                <a:spcPts val="0"/>
              </a:spcAft>
              <a:buNone/>
            </a:pPr>
            <a:r>
              <a:rPr lang="en-US" sz="1600" dirty="0" smtClean="0">
                <a:effectLst>
                  <a:outerShdw blurRad="38100" dist="38100" dir="2700000" algn="tl">
                    <a:srgbClr val="000000">
                      <a:alpha val="43137"/>
                    </a:srgbClr>
                  </a:outerShdw>
                </a:effectLst>
              </a:rPr>
              <a:t>  4- improved genome</a:t>
            </a:r>
            <a:r>
              <a:rPr lang="en-US" sz="1600" dirty="0" smtClean="0"/>
              <a:t>.   </a:t>
            </a:r>
          </a:p>
          <a:p>
            <a:pPr marL="0" indent="0">
              <a:lnSpc>
                <a:spcPct val="100000"/>
              </a:lnSpc>
              <a:spcBef>
                <a:spcPts val="0"/>
              </a:spcBef>
              <a:spcAft>
                <a:spcPts val="0"/>
              </a:spcAft>
              <a:buNone/>
            </a:pPr>
            <a:r>
              <a:rPr lang="en-US" sz="1600" b="1" dirty="0" smtClean="0"/>
              <a:t>5- better habitats for other game species </a:t>
            </a:r>
            <a:endParaRPr lang="en-US" sz="16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254240" cy="1161196"/>
          </a:xfrm>
        </p:spPr>
        <p:txBody>
          <a:bodyPr>
            <a:normAutofit/>
          </a:bodyPr>
          <a:lstStyle/>
          <a:p>
            <a:r>
              <a:rPr lang="en-US" sz="2800" b="1" dirty="0" smtClean="0"/>
              <a:t>2022 Recommendation for Deer </a:t>
            </a:r>
            <a:endParaRPr lang="en-US" sz="2800" b="1" dirty="0"/>
          </a:p>
        </p:txBody>
      </p:sp>
      <p:sp>
        <p:nvSpPr>
          <p:cNvPr id="3" name="Content Placeholder 2"/>
          <p:cNvSpPr>
            <a:spLocks noGrp="1"/>
          </p:cNvSpPr>
          <p:nvPr>
            <p:ph idx="1"/>
          </p:nvPr>
        </p:nvSpPr>
        <p:spPr>
          <a:xfrm>
            <a:off x="822959" y="1845734"/>
            <a:ext cx="7635241" cy="4174066"/>
          </a:xfrm>
        </p:spPr>
        <p:txBody>
          <a:bodyPr>
            <a:normAutofit fontScale="25000" lnSpcReduction="20000"/>
          </a:bodyPr>
          <a:lstStyle/>
          <a:p>
            <a:pPr lvl="0">
              <a:buClr>
                <a:srgbClr val="DD8047"/>
              </a:buClr>
            </a:pPr>
            <a:r>
              <a:rPr lang="en-US" sz="5600" dirty="0">
                <a:solidFill>
                  <a:prstClr val="black"/>
                </a:solidFill>
              </a:rPr>
              <a:t>Season </a:t>
            </a:r>
            <a:r>
              <a:rPr lang="en-US" sz="5600" dirty="0" err="1" smtClean="0">
                <a:solidFill>
                  <a:prstClr val="black"/>
                </a:solidFill>
              </a:rPr>
              <a:t>Dates:Archery</a:t>
            </a:r>
            <a:r>
              <a:rPr lang="en-US" sz="5600" dirty="0">
                <a:solidFill>
                  <a:prstClr val="black"/>
                </a:solidFill>
              </a:rPr>
              <a:t>: </a:t>
            </a:r>
            <a:r>
              <a:rPr lang="en-US" sz="5600" dirty="0" smtClean="0">
                <a:solidFill>
                  <a:prstClr val="black"/>
                </a:solidFill>
              </a:rPr>
              <a:t>Elderly/Member</a:t>
            </a:r>
            <a:r>
              <a:rPr lang="en-US" sz="5600" dirty="0">
                <a:solidFill>
                  <a:prstClr val="black"/>
                </a:solidFill>
              </a:rPr>
              <a:t>	</a:t>
            </a:r>
            <a:r>
              <a:rPr lang="en-US" sz="5600" dirty="0" smtClean="0">
                <a:solidFill>
                  <a:prstClr val="black"/>
                </a:solidFill>
              </a:rPr>
              <a:t>	Aug</a:t>
            </a:r>
            <a:r>
              <a:rPr lang="en-US" sz="5600" dirty="0">
                <a:solidFill>
                  <a:prstClr val="black"/>
                </a:solidFill>
              </a:rPr>
              <a:t>. </a:t>
            </a:r>
            <a:r>
              <a:rPr lang="en-US" sz="5600" dirty="0" smtClean="0">
                <a:solidFill>
                  <a:prstClr val="black"/>
                </a:solidFill>
              </a:rPr>
              <a:t>20 (Sat) - Jan. 1 (Sun)</a:t>
            </a:r>
            <a:endParaRPr lang="en-US" sz="5600" dirty="0">
              <a:solidFill>
                <a:prstClr val="black"/>
              </a:solidFill>
            </a:endParaRPr>
          </a:p>
          <a:p>
            <a:pPr lvl="0">
              <a:buClr>
                <a:srgbClr val="DD8047"/>
              </a:buClr>
            </a:pPr>
            <a:r>
              <a:rPr lang="en-US" sz="5600" dirty="0">
                <a:solidFill>
                  <a:prstClr val="black"/>
                </a:solidFill>
              </a:rPr>
              <a:t>		Resident/Non-Member		</a:t>
            </a:r>
            <a:r>
              <a:rPr lang="en-US" sz="5600" dirty="0" smtClean="0">
                <a:solidFill>
                  <a:prstClr val="black"/>
                </a:solidFill>
              </a:rPr>
              <a:t>	Sep</a:t>
            </a:r>
            <a:r>
              <a:rPr lang="en-US" sz="5600" dirty="0">
                <a:solidFill>
                  <a:prstClr val="black"/>
                </a:solidFill>
              </a:rPr>
              <a:t>. </a:t>
            </a:r>
            <a:r>
              <a:rPr lang="en-US" sz="5600" dirty="0" smtClean="0">
                <a:solidFill>
                  <a:prstClr val="black"/>
                </a:solidFill>
              </a:rPr>
              <a:t>3 (Sat) - Jan. 1 (Sun)</a:t>
            </a:r>
            <a:endParaRPr lang="en-US" sz="5600" dirty="0">
              <a:solidFill>
                <a:prstClr val="black"/>
              </a:solidFill>
            </a:endParaRPr>
          </a:p>
          <a:p>
            <a:pPr lvl="0">
              <a:buClr>
                <a:srgbClr val="DD8047"/>
              </a:buClr>
            </a:pPr>
            <a:r>
              <a:rPr lang="en-US" sz="5600" dirty="0">
                <a:solidFill>
                  <a:prstClr val="black"/>
                </a:solidFill>
              </a:rPr>
              <a:t>		</a:t>
            </a:r>
            <a:r>
              <a:rPr lang="en-US" sz="5600" dirty="0">
                <a:solidFill>
                  <a:schemeClr val="tx1"/>
                </a:solidFill>
              </a:rPr>
              <a:t>Non-Res/Non-Member		</a:t>
            </a:r>
            <a:r>
              <a:rPr lang="en-US" sz="5600" dirty="0" smtClean="0">
                <a:solidFill>
                  <a:schemeClr val="tx1"/>
                </a:solidFill>
              </a:rPr>
              <a:t>	Sep</a:t>
            </a:r>
            <a:r>
              <a:rPr lang="en-US" sz="5600" dirty="0">
                <a:solidFill>
                  <a:schemeClr val="tx1"/>
                </a:solidFill>
              </a:rPr>
              <a:t>. </a:t>
            </a:r>
            <a:r>
              <a:rPr lang="en-US" sz="5600" dirty="0" smtClean="0">
                <a:solidFill>
                  <a:schemeClr val="tx1"/>
                </a:solidFill>
              </a:rPr>
              <a:t>3 (Sat) - </a:t>
            </a:r>
            <a:r>
              <a:rPr lang="en-US" sz="5600" dirty="0">
                <a:solidFill>
                  <a:schemeClr val="tx1"/>
                </a:solidFill>
              </a:rPr>
              <a:t>Dec. </a:t>
            </a:r>
            <a:r>
              <a:rPr lang="en-US" sz="5600" dirty="0" smtClean="0">
                <a:solidFill>
                  <a:schemeClr val="tx1"/>
                </a:solidFill>
              </a:rPr>
              <a:t>18 (Sun)</a:t>
            </a:r>
            <a:endParaRPr lang="en-US" sz="5600" dirty="0">
              <a:solidFill>
                <a:schemeClr val="tx1"/>
              </a:solidFill>
            </a:endParaRPr>
          </a:p>
          <a:p>
            <a:pPr lvl="0">
              <a:buClr>
                <a:srgbClr val="DD8047"/>
              </a:buClr>
            </a:pPr>
            <a:r>
              <a:rPr lang="en-US" sz="5600" dirty="0">
                <a:solidFill>
                  <a:prstClr val="black"/>
                </a:solidFill>
              </a:rPr>
              <a:t>	Rifle*:	Elderly/Member		</a:t>
            </a:r>
            <a:r>
              <a:rPr lang="en-US" sz="5600" dirty="0" smtClean="0">
                <a:solidFill>
                  <a:prstClr val="black"/>
                </a:solidFill>
              </a:rPr>
              <a:t>		Oct</a:t>
            </a:r>
            <a:r>
              <a:rPr lang="en-US" sz="5600" dirty="0">
                <a:solidFill>
                  <a:prstClr val="black"/>
                </a:solidFill>
              </a:rPr>
              <a:t>. </a:t>
            </a:r>
            <a:r>
              <a:rPr lang="en-US" sz="5600" dirty="0" smtClean="0">
                <a:solidFill>
                  <a:prstClr val="black"/>
                </a:solidFill>
              </a:rPr>
              <a:t>8 (Sat) – Jan. 1 (Sun)</a:t>
            </a:r>
            <a:endParaRPr lang="en-US" sz="5600" dirty="0">
              <a:solidFill>
                <a:prstClr val="black"/>
              </a:solidFill>
            </a:endParaRPr>
          </a:p>
          <a:p>
            <a:pPr lvl="0">
              <a:buClr>
                <a:srgbClr val="DD8047"/>
              </a:buClr>
            </a:pPr>
            <a:r>
              <a:rPr lang="en-US" sz="5600" dirty="0">
                <a:solidFill>
                  <a:prstClr val="black"/>
                </a:solidFill>
              </a:rPr>
              <a:t>		Resident/Non-Member		</a:t>
            </a:r>
            <a:r>
              <a:rPr lang="en-US" sz="5600" dirty="0" smtClean="0">
                <a:solidFill>
                  <a:prstClr val="black"/>
                </a:solidFill>
              </a:rPr>
              <a:t>	Oct</a:t>
            </a:r>
            <a:r>
              <a:rPr lang="en-US" sz="5600" dirty="0">
                <a:solidFill>
                  <a:prstClr val="black"/>
                </a:solidFill>
              </a:rPr>
              <a:t>. </a:t>
            </a:r>
            <a:r>
              <a:rPr lang="en-US" sz="5600" dirty="0" smtClean="0">
                <a:solidFill>
                  <a:prstClr val="black"/>
                </a:solidFill>
              </a:rPr>
              <a:t>15 (Sat) - Nov. 27 (Sun)</a:t>
            </a:r>
            <a:endParaRPr lang="en-US" sz="5600" dirty="0">
              <a:solidFill>
                <a:prstClr val="black"/>
              </a:solidFill>
            </a:endParaRPr>
          </a:p>
          <a:p>
            <a:pPr lvl="0">
              <a:buClr>
                <a:srgbClr val="DD8047"/>
              </a:buClr>
            </a:pPr>
            <a:r>
              <a:rPr lang="en-US" sz="5600" dirty="0">
                <a:solidFill>
                  <a:prstClr val="black"/>
                </a:solidFill>
              </a:rPr>
              <a:t>		Non-Res/Non-Member		</a:t>
            </a:r>
            <a:r>
              <a:rPr lang="en-US" sz="5600" dirty="0" smtClean="0">
                <a:solidFill>
                  <a:prstClr val="black"/>
                </a:solidFill>
              </a:rPr>
              <a:t>	Oct</a:t>
            </a:r>
            <a:r>
              <a:rPr lang="en-US" sz="5600" dirty="0">
                <a:solidFill>
                  <a:prstClr val="black"/>
                </a:solidFill>
              </a:rPr>
              <a:t>. </a:t>
            </a:r>
            <a:r>
              <a:rPr lang="en-US" sz="5600" dirty="0" smtClean="0">
                <a:solidFill>
                  <a:prstClr val="black"/>
                </a:solidFill>
              </a:rPr>
              <a:t>15 (Sat) - Nov. 27 (Sun)</a:t>
            </a:r>
            <a:endParaRPr lang="en-US" sz="5600" dirty="0">
              <a:solidFill>
                <a:prstClr val="black"/>
              </a:solidFill>
            </a:endParaRPr>
          </a:p>
          <a:p>
            <a:pPr lvl="0">
              <a:buClr>
                <a:srgbClr val="DD8047"/>
              </a:buClr>
            </a:pPr>
            <a:r>
              <a:rPr lang="en-US" sz="5600" dirty="0">
                <a:solidFill>
                  <a:prstClr val="black"/>
                </a:solidFill>
              </a:rPr>
              <a:t>No. of permits available:	Elderly		</a:t>
            </a:r>
            <a:r>
              <a:rPr lang="en-US" sz="5600" dirty="0" smtClean="0">
                <a:solidFill>
                  <a:prstClr val="black"/>
                </a:solidFill>
              </a:rPr>
              <a:t>	unlimited</a:t>
            </a:r>
            <a:endParaRPr lang="en-US" sz="5600" dirty="0">
              <a:solidFill>
                <a:prstClr val="black"/>
              </a:solidFill>
            </a:endParaRPr>
          </a:p>
          <a:p>
            <a:pPr lvl="0">
              <a:buClr>
                <a:srgbClr val="DD8047"/>
              </a:buClr>
            </a:pPr>
            <a:r>
              <a:rPr lang="en-US" sz="5600" dirty="0">
                <a:solidFill>
                  <a:prstClr val="black"/>
                </a:solidFill>
              </a:rPr>
              <a:t>			Member		</a:t>
            </a:r>
            <a:r>
              <a:rPr lang="en-US" sz="5600" dirty="0" smtClean="0">
                <a:solidFill>
                  <a:prstClr val="black"/>
                </a:solidFill>
              </a:rPr>
              <a:t>		unlimited</a:t>
            </a:r>
            <a:endParaRPr lang="en-US" sz="5600" dirty="0">
              <a:solidFill>
                <a:prstClr val="black"/>
              </a:solidFill>
            </a:endParaRPr>
          </a:p>
          <a:p>
            <a:pPr lvl="0">
              <a:buClr>
                <a:srgbClr val="DD8047"/>
              </a:buClr>
            </a:pPr>
            <a:r>
              <a:rPr lang="en-US" sz="5600" dirty="0">
                <a:solidFill>
                  <a:prstClr val="black"/>
                </a:solidFill>
              </a:rPr>
              <a:t>			Affiliated member	</a:t>
            </a:r>
            <a:r>
              <a:rPr lang="en-US" sz="5600" dirty="0" smtClean="0">
                <a:solidFill>
                  <a:prstClr val="black"/>
                </a:solidFill>
              </a:rPr>
              <a:t>	50</a:t>
            </a:r>
            <a:endParaRPr lang="en-US" sz="5600" dirty="0">
              <a:solidFill>
                <a:prstClr val="black"/>
              </a:solidFill>
            </a:endParaRPr>
          </a:p>
          <a:p>
            <a:pPr lvl="0">
              <a:buClr>
                <a:srgbClr val="DD8047"/>
              </a:buClr>
            </a:pPr>
            <a:r>
              <a:rPr lang="en-US" sz="5600" dirty="0">
                <a:solidFill>
                  <a:prstClr val="black"/>
                </a:solidFill>
              </a:rPr>
              <a:t>			Resident/Non member	</a:t>
            </a:r>
            <a:r>
              <a:rPr lang="en-US" sz="5600" dirty="0" smtClean="0">
                <a:solidFill>
                  <a:prstClr val="black"/>
                </a:solidFill>
              </a:rPr>
              <a:t>	50</a:t>
            </a:r>
            <a:endParaRPr lang="en-US" sz="5600" dirty="0">
              <a:solidFill>
                <a:prstClr val="black"/>
              </a:solidFill>
            </a:endParaRPr>
          </a:p>
          <a:p>
            <a:pPr lvl="0">
              <a:buClr>
                <a:srgbClr val="DD8047"/>
              </a:buClr>
            </a:pPr>
            <a:r>
              <a:rPr lang="en-US" sz="5600" dirty="0">
                <a:solidFill>
                  <a:prstClr val="black"/>
                </a:solidFill>
              </a:rPr>
              <a:t>			</a:t>
            </a:r>
            <a:r>
              <a:rPr lang="en-US" sz="5600" dirty="0" smtClean="0">
                <a:solidFill>
                  <a:srgbClr val="FF0000"/>
                </a:solidFill>
              </a:rPr>
              <a:t>Non-member/non-resident</a:t>
            </a:r>
            <a:r>
              <a:rPr lang="en-US" sz="5600" dirty="0">
                <a:solidFill>
                  <a:srgbClr val="FF0000"/>
                </a:solidFill>
              </a:rPr>
              <a:t>	</a:t>
            </a:r>
            <a:r>
              <a:rPr lang="en-US" sz="5600" dirty="0" smtClean="0">
                <a:solidFill>
                  <a:srgbClr val="FF0000"/>
                </a:solidFill>
              </a:rPr>
              <a:t>900	400 Mule	200 Whitetail</a:t>
            </a:r>
            <a:endParaRPr lang="en-US" sz="5600" dirty="0">
              <a:solidFill>
                <a:srgbClr val="FF0000"/>
              </a:solidFill>
            </a:endParaRPr>
          </a:p>
          <a:p>
            <a:pPr lvl="0">
              <a:buClr>
                <a:srgbClr val="DD8047"/>
              </a:buClr>
            </a:pPr>
            <a:r>
              <a:rPr lang="en-US" sz="5600" dirty="0">
                <a:solidFill>
                  <a:prstClr val="black"/>
                </a:solidFill>
              </a:rPr>
              <a:t> Restrictions: 		</a:t>
            </a:r>
            <a:r>
              <a:rPr lang="en-US" sz="5600" i="1" dirty="0">
                <a:solidFill>
                  <a:prstClr val="black"/>
                </a:solidFill>
              </a:rPr>
              <a:t>For All Hunters</a:t>
            </a:r>
            <a:r>
              <a:rPr lang="en-US" sz="5600" dirty="0">
                <a:solidFill>
                  <a:prstClr val="black"/>
                </a:solidFill>
              </a:rPr>
              <a:t>	</a:t>
            </a:r>
            <a:r>
              <a:rPr lang="en-US" sz="5600" dirty="0" smtClean="0">
                <a:solidFill>
                  <a:prstClr val="black"/>
                </a:solidFill>
              </a:rPr>
              <a:t>4 point minimum on one side</a:t>
            </a:r>
            <a:endParaRPr lang="en-US" sz="5600" dirty="0">
              <a:solidFill>
                <a:prstClr val="black"/>
              </a:solidFill>
            </a:endParaRPr>
          </a:p>
          <a:p>
            <a:endParaRPr lang="en-US" dirty="0"/>
          </a:p>
        </p:txBody>
      </p:sp>
    </p:spTree>
    <p:extLst>
      <p:ext uri="{BB962C8B-B14F-4D97-AF65-F5344CB8AC3E}">
        <p14:creationId xmlns:p14="http://schemas.microsoft.com/office/powerpoint/2010/main" val="29549881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153400" cy="990600"/>
          </a:xfrm>
        </p:spPr>
        <p:txBody>
          <a:bodyPr>
            <a:normAutofit/>
          </a:bodyPr>
          <a:lstStyle/>
          <a:p>
            <a:r>
              <a:rPr lang="en-US" sz="2800" b="1" dirty="0" smtClean="0"/>
              <a:t>Season Recommendation: 2023 Deer </a:t>
            </a:r>
            <a:endParaRPr lang="en-US" sz="2800" dirty="0"/>
          </a:p>
        </p:txBody>
      </p:sp>
      <p:sp>
        <p:nvSpPr>
          <p:cNvPr id="3" name="Content Placeholder 2"/>
          <p:cNvSpPr>
            <a:spLocks noGrp="1"/>
          </p:cNvSpPr>
          <p:nvPr>
            <p:ph idx="1"/>
          </p:nvPr>
        </p:nvSpPr>
        <p:spPr>
          <a:xfrm>
            <a:off x="612648" y="1600200"/>
            <a:ext cx="8302752" cy="4800600"/>
          </a:xfrm>
        </p:spPr>
        <p:txBody>
          <a:bodyPr>
            <a:normAutofit fontScale="92500" lnSpcReduction="20000"/>
          </a:bodyPr>
          <a:lstStyle/>
          <a:p>
            <a:pPr marL="0" indent="0">
              <a:buNone/>
            </a:pPr>
            <a:endParaRPr lang="en-US" sz="1500" dirty="0"/>
          </a:p>
          <a:p>
            <a:pPr marL="0" indent="0">
              <a:buNone/>
            </a:pPr>
            <a:r>
              <a:rPr lang="en-US" sz="1500" dirty="0" smtClean="0"/>
              <a:t>Season Dates:	Archery: Elderly/Member			Aug. 19- Dec. 31</a:t>
            </a:r>
          </a:p>
          <a:p>
            <a:r>
              <a:rPr lang="en-US" sz="1500" dirty="0" smtClean="0"/>
              <a:t>		Resident/Non-Member			Sep. </a:t>
            </a:r>
            <a:r>
              <a:rPr lang="en-US" sz="1500" dirty="0"/>
              <a:t>2</a:t>
            </a:r>
            <a:r>
              <a:rPr lang="en-US" sz="1500" dirty="0" smtClean="0"/>
              <a:t>- Dec. 31</a:t>
            </a:r>
          </a:p>
          <a:p>
            <a:r>
              <a:rPr lang="en-US" sz="1500" dirty="0" smtClean="0"/>
              <a:t>		Non-Res/Non-Member			Sep. </a:t>
            </a:r>
            <a:r>
              <a:rPr lang="en-US" sz="1500" dirty="0"/>
              <a:t>2</a:t>
            </a:r>
            <a:r>
              <a:rPr lang="en-US" sz="1500" dirty="0" smtClean="0"/>
              <a:t>- Dec. 17</a:t>
            </a:r>
          </a:p>
          <a:p>
            <a:r>
              <a:rPr lang="en-US" sz="1500" dirty="0" smtClean="0"/>
              <a:t>	Rifle*:	Elderly/Member				Oct. </a:t>
            </a:r>
            <a:r>
              <a:rPr lang="en-US" sz="1500" dirty="0"/>
              <a:t>7</a:t>
            </a:r>
            <a:r>
              <a:rPr lang="en-US" sz="1500" dirty="0" smtClean="0"/>
              <a:t>- Dec. 31</a:t>
            </a:r>
          </a:p>
          <a:p>
            <a:r>
              <a:rPr lang="en-US" sz="1500" dirty="0" smtClean="0"/>
              <a:t>		Resident/Non-Member			Oct. 14- Nov. 26</a:t>
            </a:r>
          </a:p>
          <a:p>
            <a:r>
              <a:rPr lang="en-US" sz="1500" dirty="0" smtClean="0"/>
              <a:t>		Non-Res/Non-Member			Oct. 14-Nov. 26</a:t>
            </a:r>
          </a:p>
          <a:p>
            <a:r>
              <a:rPr lang="en-US" sz="1500" dirty="0" smtClean="0"/>
              <a:t>No. of permits available:	Elderly		unlimited</a:t>
            </a:r>
          </a:p>
          <a:p>
            <a:r>
              <a:rPr lang="en-US" sz="1500" dirty="0" smtClean="0"/>
              <a:t>			Member			unlimited</a:t>
            </a:r>
          </a:p>
          <a:p>
            <a:r>
              <a:rPr lang="en-US" sz="1500" dirty="0" smtClean="0"/>
              <a:t>			Affiliated member		50</a:t>
            </a:r>
          </a:p>
          <a:p>
            <a:r>
              <a:rPr lang="en-US" sz="1500" dirty="0" smtClean="0"/>
              <a:t>			Resident/Non member		50</a:t>
            </a:r>
          </a:p>
          <a:p>
            <a:r>
              <a:rPr lang="en-US" sz="1500" dirty="0" smtClean="0"/>
              <a:t>			</a:t>
            </a:r>
            <a:r>
              <a:rPr lang="en-US" sz="1500" dirty="0" smtClean="0">
                <a:solidFill>
                  <a:srgbClr val="FF0000"/>
                </a:solidFill>
              </a:rPr>
              <a:t>non-member/non-resident	400	(250 Mule; 150 White tail)</a:t>
            </a:r>
          </a:p>
          <a:p>
            <a:r>
              <a:rPr lang="en-US" sz="1500" dirty="0" smtClean="0"/>
              <a:t> Restrictions: 		For All Hunters		4X4 point minimum 1 side</a:t>
            </a:r>
          </a:p>
          <a:p>
            <a:r>
              <a:rPr lang="en-US" sz="1500" dirty="0" smtClean="0">
                <a:solidFill>
                  <a:srgbClr val="FF0000"/>
                </a:solidFill>
              </a:rPr>
              <a:t>There will be 100 doe tags for the 2023 hunting season</a:t>
            </a:r>
            <a:r>
              <a:rPr lang="en-US" sz="3400" dirty="0" smtClean="0"/>
              <a: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330440" cy="1161196"/>
          </a:xfrm>
        </p:spPr>
        <p:txBody>
          <a:bodyPr>
            <a:normAutofit/>
          </a:bodyPr>
          <a:lstStyle/>
          <a:p>
            <a:r>
              <a:rPr lang="en-US" sz="2800" b="1" dirty="0" smtClean="0">
                <a:solidFill>
                  <a:schemeClr val="tx1"/>
                </a:solidFill>
              </a:rPr>
              <a:t>2022 Antelope Season Dates</a:t>
            </a:r>
            <a:br>
              <a:rPr lang="en-US" sz="2800" b="1" dirty="0" smtClean="0">
                <a:solidFill>
                  <a:schemeClr val="tx1"/>
                </a:solidFill>
              </a:rPr>
            </a:br>
            <a:endParaRPr lang="en-US" sz="2800" b="1" dirty="0">
              <a:solidFill>
                <a:schemeClr val="tx1"/>
              </a:solidFill>
            </a:endParaRPr>
          </a:p>
        </p:txBody>
      </p:sp>
      <p:sp>
        <p:nvSpPr>
          <p:cNvPr id="3" name="Content Placeholder 2"/>
          <p:cNvSpPr>
            <a:spLocks noGrp="1"/>
          </p:cNvSpPr>
          <p:nvPr>
            <p:ph idx="1"/>
          </p:nvPr>
        </p:nvSpPr>
        <p:spPr>
          <a:xfrm>
            <a:off x="1942415" y="2133600"/>
            <a:ext cx="6591985" cy="4191000"/>
          </a:xfrm>
        </p:spPr>
        <p:txBody>
          <a:bodyPr>
            <a:noAutofit/>
          </a:bodyPr>
          <a:lstStyle/>
          <a:p>
            <a:pPr lvl="0">
              <a:buClr>
                <a:srgbClr val="DD8047"/>
              </a:buClr>
            </a:pPr>
            <a:r>
              <a:rPr lang="en-US" sz="1400" dirty="0">
                <a:solidFill>
                  <a:prstClr val="black"/>
                </a:solidFill>
              </a:rPr>
              <a:t>Archery: Elderly/Member	</a:t>
            </a:r>
            <a:r>
              <a:rPr lang="en-US" sz="1400" dirty="0" smtClean="0">
                <a:solidFill>
                  <a:prstClr val="black"/>
                </a:solidFill>
              </a:rPr>
              <a:t>Aug 6 (Sat) </a:t>
            </a:r>
            <a:r>
              <a:rPr lang="en-US" sz="1400" dirty="0">
                <a:solidFill>
                  <a:prstClr val="black"/>
                </a:solidFill>
              </a:rPr>
              <a:t>– Oct. </a:t>
            </a:r>
            <a:r>
              <a:rPr lang="en-US" sz="1400" dirty="0" smtClean="0">
                <a:solidFill>
                  <a:prstClr val="black"/>
                </a:solidFill>
              </a:rPr>
              <a:t>16 (Sun)</a:t>
            </a:r>
            <a:endParaRPr lang="en-US" sz="1400" dirty="0">
              <a:solidFill>
                <a:prstClr val="black"/>
              </a:solidFill>
            </a:endParaRPr>
          </a:p>
          <a:p>
            <a:pPr lvl="0">
              <a:buClr>
                <a:srgbClr val="DD8047"/>
              </a:buClr>
            </a:pPr>
            <a:r>
              <a:rPr lang="en-US" sz="1400" dirty="0">
                <a:solidFill>
                  <a:prstClr val="black"/>
                </a:solidFill>
              </a:rPr>
              <a:t>Resident/Non-Mem 		 Aug </a:t>
            </a:r>
            <a:r>
              <a:rPr lang="en-US" sz="1400" dirty="0" smtClean="0">
                <a:solidFill>
                  <a:prstClr val="black"/>
                </a:solidFill>
              </a:rPr>
              <a:t>20 (Sat) </a:t>
            </a:r>
            <a:r>
              <a:rPr lang="en-US" sz="1400" dirty="0">
                <a:solidFill>
                  <a:prstClr val="black"/>
                </a:solidFill>
              </a:rPr>
              <a:t>– Oct. </a:t>
            </a:r>
            <a:r>
              <a:rPr lang="en-US" sz="1400" dirty="0" smtClean="0">
                <a:solidFill>
                  <a:prstClr val="black"/>
                </a:solidFill>
              </a:rPr>
              <a:t>2 (Sun)</a:t>
            </a:r>
            <a:endParaRPr lang="en-US" sz="1400" dirty="0">
              <a:solidFill>
                <a:prstClr val="black"/>
              </a:solidFill>
            </a:endParaRPr>
          </a:p>
          <a:p>
            <a:pPr lvl="0">
              <a:buClr>
                <a:srgbClr val="DD8047"/>
              </a:buClr>
            </a:pPr>
            <a:r>
              <a:rPr lang="en-US" sz="1400" dirty="0" err="1">
                <a:solidFill>
                  <a:prstClr val="black"/>
                </a:solidFill>
              </a:rPr>
              <a:t>Non.Mem</a:t>
            </a:r>
            <a:r>
              <a:rPr lang="en-US" sz="1400" dirty="0">
                <a:solidFill>
                  <a:prstClr val="black"/>
                </a:solidFill>
              </a:rPr>
              <a:t>/Non-Res		 Aug </a:t>
            </a:r>
            <a:r>
              <a:rPr lang="en-US" sz="1400" dirty="0" smtClean="0">
                <a:solidFill>
                  <a:prstClr val="black"/>
                </a:solidFill>
              </a:rPr>
              <a:t>20 (Sat) – </a:t>
            </a:r>
            <a:r>
              <a:rPr lang="en-US" sz="1400" dirty="0">
                <a:solidFill>
                  <a:prstClr val="black"/>
                </a:solidFill>
              </a:rPr>
              <a:t>Oct. 2</a:t>
            </a:r>
            <a:r>
              <a:rPr lang="en-US" sz="1400" dirty="0" smtClean="0">
                <a:solidFill>
                  <a:prstClr val="black"/>
                </a:solidFill>
              </a:rPr>
              <a:t>  (Sun)</a:t>
            </a:r>
            <a:endParaRPr lang="en-US" sz="1400" dirty="0">
              <a:solidFill>
                <a:prstClr val="black"/>
              </a:solidFill>
            </a:endParaRPr>
          </a:p>
          <a:p>
            <a:pPr lvl="0">
              <a:buClr>
                <a:srgbClr val="DD8047"/>
              </a:buClr>
            </a:pPr>
            <a:endParaRPr lang="en-US" sz="1400" dirty="0" smtClean="0">
              <a:solidFill>
                <a:prstClr val="black"/>
              </a:solidFill>
            </a:endParaRPr>
          </a:p>
          <a:p>
            <a:pPr lvl="0">
              <a:buClr>
                <a:srgbClr val="DD8047"/>
              </a:buClr>
            </a:pPr>
            <a:r>
              <a:rPr lang="en-US" sz="1400" dirty="0" smtClean="0">
                <a:solidFill>
                  <a:prstClr val="black"/>
                </a:solidFill>
              </a:rPr>
              <a:t>Rifle</a:t>
            </a:r>
            <a:r>
              <a:rPr lang="en-US" sz="1400" dirty="0">
                <a:solidFill>
                  <a:prstClr val="black"/>
                </a:solidFill>
              </a:rPr>
              <a:t>: 	Elderly/Member 	</a:t>
            </a:r>
            <a:r>
              <a:rPr lang="en-US" sz="1400" dirty="0" smtClean="0">
                <a:solidFill>
                  <a:prstClr val="black"/>
                </a:solidFill>
              </a:rPr>
              <a:t>Sept</a:t>
            </a:r>
            <a:r>
              <a:rPr lang="en-US" sz="1400" dirty="0">
                <a:solidFill>
                  <a:prstClr val="black"/>
                </a:solidFill>
              </a:rPr>
              <a:t>. </a:t>
            </a:r>
            <a:r>
              <a:rPr lang="en-US" sz="1400" dirty="0" smtClean="0">
                <a:solidFill>
                  <a:prstClr val="black"/>
                </a:solidFill>
              </a:rPr>
              <a:t>3 (Sat)  </a:t>
            </a:r>
            <a:r>
              <a:rPr lang="en-US" sz="1400" dirty="0">
                <a:solidFill>
                  <a:prstClr val="black"/>
                </a:solidFill>
              </a:rPr>
              <a:t>– Oct. </a:t>
            </a:r>
            <a:r>
              <a:rPr lang="en-US" sz="1400" dirty="0" smtClean="0">
                <a:solidFill>
                  <a:prstClr val="black"/>
                </a:solidFill>
              </a:rPr>
              <a:t>23 (Sun)</a:t>
            </a:r>
            <a:endParaRPr lang="en-US" sz="1400" dirty="0">
              <a:solidFill>
                <a:prstClr val="black"/>
              </a:solidFill>
            </a:endParaRPr>
          </a:p>
          <a:p>
            <a:pPr lvl="0">
              <a:buClr>
                <a:srgbClr val="DD8047"/>
              </a:buClr>
            </a:pPr>
            <a:r>
              <a:rPr lang="en-US" sz="1400" dirty="0">
                <a:solidFill>
                  <a:prstClr val="black"/>
                </a:solidFill>
              </a:rPr>
              <a:t>Resident/Non-Member 	</a:t>
            </a:r>
            <a:r>
              <a:rPr lang="en-US" sz="1400" dirty="0" smtClean="0">
                <a:solidFill>
                  <a:prstClr val="black"/>
                </a:solidFill>
              </a:rPr>
              <a:t>Sept</a:t>
            </a:r>
            <a:r>
              <a:rPr lang="en-US" sz="1400" dirty="0">
                <a:solidFill>
                  <a:prstClr val="black"/>
                </a:solidFill>
              </a:rPr>
              <a:t>. </a:t>
            </a:r>
            <a:r>
              <a:rPr lang="en-US" sz="1400" dirty="0" smtClean="0">
                <a:solidFill>
                  <a:prstClr val="black"/>
                </a:solidFill>
              </a:rPr>
              <a:t>10 (Sat) </a:t>
            </a:r>
            <a:r>
              <a:rPr lang="en-US" sz="1400" dirty="0">
                <a:solidFill>
                  <a:prstClr val="black"/>
                </a:solidFill>
              </a:rPr>
              <a:t>– Oct. </a:t>
            </a:r>
            <a:r>
              <a:rPr lang="en-US" sz="1400" dirty="0" smtClean="0">
                <a:solidFill>
                  <a:prstClr val="black"/>
                </a:solidFill>
              </a:rPr>
              <a:t>16 (Sun)</a:t>
            </a:r>
            <a:endParaRPr lang="en-US" sz="1400" dirty="0">
              <a:solidFill>
                <a:prstClr val="black"/>
              </a:solidFill>
            </a:endParaRPr>
          </a:p>
          <a:p>
            <a:pPr lvl="0">
              <a:buClr>
                <a:srgbClr val="DD8047"/>
              </a:buClr>
            </a:pPr>
            <a:r>
              <a:rPr lang="en-US" sz="1400" dirty="0">
                <a:solidFill>
                  <a:prstClr val="black"/>
                </a:solidFill>
              </a:rPr>
              <a:t>Non-</a:t>
            </a:r>
            <a:r>
              <a:rPr lang="en-US" sz="1400" dirty="0" err="1">
                <a:solidFill>
                  <a:prstClr val="black"/>
                </a:solidFill>
              </a:rPr>
              <a:t>Mem</a:t>
            </a:r>
            <a:r>
              <a:rPr lang="en-US" sz="1400" dirty="0">
                <a:solidFill>
                  <a:prstClr val="black"/>
                </a:solidFill>
              </a:rPr>
              <a:t>/Non-Res. 		Sept. </a:t>
            </a:r>
            <a:r>
              <a:rPr lang="en-US" sz="1400" dirty="0" smtClean="0">
                <a:solidFill>
                  <a:prstClr val="black"/>
                </a:solidFill>
              </a:rPr>
              <a:t>10 (Sat) </a:t>
            </a:r>
            <a:r>
              <a:rPr lang="en-US" sz="1400" dirty="0">
                <a:solidFill>
                  <a:prstClr val="black"/>
                </a:solidFill>
              </a:rPr>
              <a:t>– Oct. </a:t>
            </a:r>
            <a:r>
              <a:rPr lang="en-US" sz="1400" dirty="0" smtClean="0">
                <a:solidFill>
                  <a:prstClr val="black"/>
                </a:solidFill>
              </a:rPr>
              <a:t>16</a:t>
            </a:r>
            <a:r>
              <a:rPr lang="en-US" sz="1400" dirty="0">
                <a:solidFill>
                  <a:prstClr val="black"/>
                </a:solidFill>
              </a:rPr>
              <a:t> </a:t>
            </a:r>
            <a:r>
              <a:rPr lang="en-US" sz="1400" dirty="0" smtClean="0">
                <a:solidFill>
                  <a:prstClr val="black"/>
                </a:solidFill>
              </a:rPr>
              <a:t>(Sun)</a:t>
            </a:r>
            <a:endParaRPr lang="en-US" sz="1400" dirty="0">
              <a:solidFill>
                <a:prstClr val="black"/>
              </a:solidFill>
            </a:endParaRPr>
          </a:p>
          <a:p>
            <a:pPr lvl="0">
              <a:buClr>
                <a:srgbClr val="DD8047"/>
              </a:buClr>
            </a:pPr>
            <a:r>
              <a:rPr lang="en-US" sz="1400" dirty="0">
                <a:solidFill>
                  <a:prstClr val="black"/>
                </a:solidFill>
              </a:rPr>
              <a:t>Number of Permits:	</a:t>
            </a:r>
          </a:p>
          <a:p>
            <a:pPr lvl="0">
              <a:buClr>
                <a:srgbClr val="DD8047"/>
              </a:buClr>
            </a:pPr>
            <a:r>
              <a:rPr lang="en-US" sz="1400" dirty="0">
                <a:solidFill>
                  <a:prstClr val="black"/>
                </a:solidFill>
              </a:rPr>
              <a:t> Elderly Members 			</a:t>
            </a:r>
            <a:r>
              <a:rPr lang="en-US" sz="1400" dirty="0" smtClean="0">
                <a:solidFill>
                  <a:prstClr val="black"/>
                </a:solidFill>
              </a:rPr>
              <a:t>	50 </a:t>
            </a:r>
            <a:endParaRPr lang="en-US" sz="1400" dirty="0">
              <a:solidFill>
                <a:prstClr val="black"/>
              </a:solidFill>
            </a:endParaRPr>
          </a:p>
          <a:p>
            <a:pPr lvl="0">
              <a:buClr>
                <a:srgbClr val="DD8047"/>
              </a:buClr>
            </a:pPr>
            <a:r>
              <a:rPr lang="en-US" sz="1400" dirty="0">
                <a:solidFill>
                  <a:prstClr val="black"/>
                </a:solidFill>
              </a:rPr>
              <a:t>Tribal Members/Spouse			50		</a:t>
            </a:r>
          </a:p>
          <a:p>
            <a:pPr lvl="0">
              <a:buClr>
                <a:srgbClr val="DD8047"/>
              </a:buClr>
            </a:pPr>
            <a:r>
              <a:rPr lang="en-US" sz="1400" dirty="0">
                <a:solidFill>
                  <a:prstClr val="black"/>
                </a:solidFill>
              </a:rPr>
              <a:t>Resident/Non-</a:t>
            </a:r>
            <a:r>
              <a:rPr lang="en-US" sz="1400" dirty="0" err="1">
                <a:solidFill>
                  <a:prstClr val="black"/>
                </a:solidFill>
              </a:rPr>
              <a:t>Mem</a:t>
            </a:r>
            <a:r>
              <a:rPr lang="en-US" sz="1400" dirty="0">
                <a:solidFill>
                  <a:prstClr val="black"/>
                </a:solidFill>
              </a:rPr>
              <a:t> and</a:t>
            </a:r>
          </a:p>
          <a:p>
            <a:pPr lvl="0">
              <a:buClr>
                <a:srgbClr val="DD8047"/>
              </a:buClr>
            </a:pPr>
            <a:r>
              <a:rPr lang="en-US" sz="1400" dirty="0" smtClean="0">
                <a:solidFill>
                  <a:prstClr val="black"/>
                </a:solidFill>
              </a:rPr>
              <a:t>Non-Mem/Non-Res 				175</a:t>
            </a:r>
          </a:p>
          <a:p>
            <a:pPr marL="0" lvl="0" indent="0">
              <a:buClr>
                <a:srgbClr val="DD8047"/>
              </a:buClr>
              <a:buNone/>
            </a:pPr>
            <a:endParaRPr lang="en-US" sz="1400" dirty="0">
              <a:solidFill>
                <a:prstClr val="black"/>
              </a:solidFill>
            </a:endParaRPr>
          </a:p>
        </p:txBody>
      </p:sp>
    </p:spTree>
    <p:extLst>
      <p:ext uri="{BB962C8B-B14F-4D97-AF65-F5344CB8AC3E}">
        <p14:creationId xmlns:p14="http://schemas.microsoft.com/office/powerpoint/2010/main" val="2779105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Season Dates: 2023 Antelope Recommendations</a:t>
            </a:r>
            <a:endParaRPr lang="en-US" sz="2800" b="1" dirty="0"/>
          </a:p>
        </p:txBody>
      </p:sp>
      <p:sp>
        <p:nvSpPr>
          <p:cNvPr id="3" name="Content Placeholder 2"/>
          <p:cNvSpPr>
            <a:spLocks noGrp="1"/>
          </p:cNvSpPr>
          <p:nvPr>
            <p:ph idx="1"/>
          </p:nvPr>
        </p:nvSpPr>
        <p:spPr/>
        <p:txBody>
          <a:bodyPr>
            <a:normAutofit fontScale="25000" lnSpcReduction="20000"/>
          </a:bodyPr>
          <a:lstStyle/>
          <a:p>
            <a:r>
              <a:rPr lang="en-US" sz="5600" dirty="0" smtClean="0"/>
              <a:t>Archery: Elderly/Member			Aug 5 – Oct. 15</a:t>
            </a:r>
          </a:p>
          <a:p>
            <a:r>
              <a:rPr lang="en-US" sz="5600" dirty="0" smtClean="0"/>
              <a:t>Resident/Non-Mem 		 		Aug 19 – Oct. </a:t>
            </a:r>
            <a:r>
              <a:rPr lang="en-US" sz="5600" dirty="0"/>
              <a:t>1</a:t>
            </a:r>
            <a:endParaRPr lang="en-US" sz="5600" dirty="0" smtClean="0"/>
          </a:p>
          <a:p>
            <a:r>
              <a:rPr lang="en-US" sz="5600" dirty="0" err="1" smtClean="0"/>
              <a:t>Non.Mem</a:t>
            </a:r>
            <a:r>
              <a:rPr lang="en-US" sz="5600" dirty="0" smtClean="0"/>
              <a:t>/Non-Res		 		Aug 19 – Oct. </a:t>
            </a:r>
            <a:r>
              <a:rPr lang="en-US" sz="5600" dirty="0"/>
              <a:t>1</a:t>
            </a:r>
            <a:endParaRPr lang="en-US" sz="5600" dirty="0" smtClean="0"/>
          </a:p>
          <a:p>
            <a:endParaRPr lang="en-US" sz="5600" dirty="0" smtClean="0"/>
          </a:p>
          <a:p>
            <a:r>
              <a:rPr lang="en-US" sz="5600" dirty="0" smtClean="0"/>
              <a:t>Rifle: 	Elderly/Member 			Sept. </a:t>
            </a:r>
            <a:r>
              <a:rPr lang="en-US" sz="5600" dirty="0"/>
              <a:t>2</a:t>
            </a:r>
            <a:r>
              <a:rPr lang="en-US" sz="5600" dirty="0" smtClean="0"/>
              <a:t> – Oct. 22</a:t>
            </a:r>
          </a:p>
          <a:p>
            <a:r>
              <a:rPr lang="en-US" sz="5600" dirty="0" smtClean="0"/>
              <a:t>Resident/Non-Member 			Sept. </a:t>
            </a:r>
            <a:r>
              <a:rPr lang="en-US" sz="5600" dirty="0"/>
              <a:t>9</a:t>
            </a:r>
            <a:r>
              <a:rPr lang="en-US" sz="5600" dirty="0" smtClean="0"/>
              <a:t> – Oct. 15</a:t>
            </a:r>
          </a:p>
          <a:p>
            <a:r>
              <a:rPr lang="en-US" sz="5600" dirty="0" smtClean="0"/>
              <a:t>Non-Mem/Non-Res. 				Sept. </a:t>
            </a:r>
            <a:r>
              <a:rPr lang="en-US" sz="5600" dirty="0"/>
              <a:t>9</a:t>
            </a:r>
            <a:r>
              <a:rPr lang="en-US" sz="5600" dirty="0" smtClean="0"/>
              <a:t> – Oct. 15</a:t>
            </a:r>
          </a:p>
          <a:p>
            <a:r>
              <a:rPr lang="en-US" sz="5600" dirty="0" smtClean="0"/>
              <a:t> </a:t>
            </a:r>
          </a:p>
          <a:p>
            <a:r>
              <a:rPr lang="en-US" sz="5600" dirty="0" smtClean="0"/>
              <a:t>Number of Permits:	</a:t>
            </a:r>
          </a:p>
          <a:p>
            <a:r>
              <a:rPr lang="en-US" sz="5600" dirty="0" smtClean="0"/>
              <a:t> Elderly Members 			50</a:t>
            </a:r>
          </a:p>
          <a:p>
            <a:r>
              <a:rPr lang="en-US" sz="5600" dirty="0" smtClean="0"/>
              <a:t>Tribal Members/Spouse		50		</a:t>
            </a:r>
          </a:p>
          <a:p>
            <a:r>
              <a:rPr lang="en-US" sz="5600" dirty="0" smtClean="0"/>
              <a:t>Resident/Non-</a:t>
            </a:r>
            <a:r>
              <a:rPr lang="en-US" sz="5600" dirty="0" err="1" smtClean="0"/>
              <a:t>Mem</a:t>
            </a:r>
            <a:r>
              <a:rPr lang="en-US" sz="5600" dirty="0" smtClean="0"/>
              <a:t> and</a:t>
            </a:r>
          </a:p>
          <a:p>
            <a:r>
              <a:rPr lang="en-US" sz="5600" dirty="0" smtClean="0"/>
              <a:t>Non-Mem/Non-Res 			225	</a:t>
            </a:r>
            <a:r>
              <a:rPr lang="en-US" sz="5600" dirty="0" smtClean="0">
                <a:solidFill>
                  <a:srgbClr val="FF0000"/>
                </a:solidFill>
              </a:rPr>
              <a:t> (30 doe added for 2023)</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33400"/>
            <a:ext cx="7254240" cy="1084996"/>
          </a:xfrm>
        </p:spPr>
        <p:txBody>
          <a:bodyPr>
            <a:normAutofit/>
          </a:bodyPr>
          <a:lstStyle/>
          <a:p>
            <a:r>
              <a:rPr lang="en-US" sz="2800" b="1" dirty="0" smtClean="0"/>
              <a:t> 2022 Elk recommendations </a:t>
            </a:r>
            <a:endParaRPr lang="en-US" sz="2800" b="1" dirty="0"/>
          </a:p>
        </p:txBody>
      </p:sp>
      <p:sp>
        <p:nvSpPr>
          <p:cNvPr id="3" name="Content Placeholder 2"/>
          <p:cNvSpPr>
            <a:spLocks noGrp="1"/>
          </p:cNvSpPr>
          <p:nvPr>
            <p:ph idx="1"/>
          </p:nvPr>
        </p:nvSpPr>
        <p:spPr/>
        <p:txBody>
          <a:bodyPr>
            <a:normAutofit fontScale="62500" lnSpcReduction="20000"/>
          </a:bodyPr>
          <a:lstStyle/>
          <a:p>
            <a:pPr lvl="0">
              <a:buClr>
                <a:srgbClr val="DD8047"/>
              </a:buClr>
            </a:pPr>
            <a:r>
              <a:rPr lang="en-US" sz="2000" dirty="0">
                <a:solidFill>
                  <a:prstClr val="black"/>
                </a:solidFill>
              </a:rPr>
              <a:t>Season Dates: </a:t>
            </a:r>
          </a:p>
          <a:p>
            <a:pPr lvl="0">
              <a:buClr>
                <a:srgbClr val="DD8047"/>
              </a:buClr>
            </a:pPr>
            <a:r>
              <a:rPr lang="en-US" sz="2000" dirty="0">
                <a:solidFill>
                  <a:prstClr val="black"/>
                </a:solidFill>
              </a:rPr>
              <a:t>Archery	</a:t>
            </a:r>
            <a:r>
              <a:rPr lang="en-US" sz="2000" dirty="0" smtClean="0">
                <a:solidFill>
                  <a:prstClr val="black"/>
                </a:solidFill>
              </a:rPr>
              <a:t>09/03/22 </a:t>
            </a:r>
            <a:r>
              <a:rPr lang="en-US" sz="2000" dirty="0">
                <a:solidFill>
                  <a:prstClr val="black"/>
                </a:solidFill>
              </a:rPr>
              <a:t>– </a:t>
            </a:r>
            <a:r>
              <a:rPr lang="en-US" sz="2000" dirty="0" smtClean="0">
                <a:solidFill>
                  <a:prstClr val="black"/>
                </a:solidFill>
              </a:rPr>
              <a:t>1/1/23</a:t>
            </a:r>
            <a:endParaRPr lang="en-US" sz="2000" dirty="0">
              <a:solidFill>
                <a:prstClr val="black"/>
              </a:solidFill>
            </a:endParaRPr>
          </a:p>
          <a:p>
            <a:pPr lvl="0">
              <a:buClr>
                <a:srgbClr val="DD8047"/>
              </a:buClr>
            </a:pPr>
            <a:r>
              <a:rPr lang="en-US" sz="2000" dirty="0">
                <a:solidFill>
                  <a:prstClr val="black"/>
                </a:solidFill>
              </a:rPr>
              <a:t>Rifle	</a:t>
            </a:r>
            <a:r>
              <a:rPr lang="en-US" sz="2000" dirty="0" smtClean="0">
                <a:solidFill>
                  <a:prstClr val="black"/>
                </a:solidFill>
              </a:rPr>
              <a:t>10/1/22 </a:t>
            </a:r>
            <a:r>
              <a:rPr lang="en-US" sz="2000" dirty="0">
                <a:solidFill>
                  <a:prstClr val="black"/>
                </a:solidFill>
              </a:rPr>
              <a:t>– </a:t>
            </a:r>
            <a:r>
              <a:rPr lang="en-US" sz="2000" dirty="0" smtClean="0">
                <a:solidFill>
                  <a:prstClr val="black"/>
                </a:solidFill>
              </a:rPr>
              <a:t>1/1/23</a:t>
            </a:r>
            <a:endParaRPr lang="en-US" sz="2000" dirty="0">
              <a:solidFill>
                <a:prstClr val="black"/>
              </a:solidFill>
            </a:endParaRPr>
          </a:p>
          <a:p>
            <a:pPr marL="0" lvl="0" indent="0">
              <a:buClr>
                <a:srgbClr val="DD8047"/>
              </a:buClr>
              <a:buNone/>
            </a:pPr>
            <a:endParaRPr lang="en-US" sz="2000" i="1" dirty="0">
              <a:solidFill>
                <a:srgbClr val="FF0000"/>
              </a:solidFill>
            </a:endParaRPr>
          </a:p>
          <a:p>
            <a:pPr lvl="0">
              <a:buClr>
                <a:srgbClr val="DD8047"/>
              </a:buClr>
            </a:pPr>
            <a:r>
              <a:rPr lang="en-US" sz="2000" dirty="0" smtClean="0">
                <a:solidFill>
                  <a:prstClr val="black"/>
                </a:solidFill>
              </a:rPr>
              <a:t>10 </a:t>
            </a:r>
            <a:r>
              <a:rPr lang="en-US" sz="2000" dirty="0">
                <a:solidFill>
                  <a:prstClr val="black"/>
                </a:solidFill>
              </a:rPr>
              <a:t>cows for districts</a:t>
            </a:r>
          </a:p>
          <a:p>
            <a:pPr lvl="0">
              <a:buClr>
                <a:srgbClr val="DD8047"/>
              </a:buClr>
            </a:pPr>
            <a:r>
              <a:rPr lang="en-US" sz="2000" dirty="0" smtClean="0">
                <a:solidFill>
                  <a:schemeClr val="tx1"/>
                </a:solidFill>
              </a:rPr>
              <a:t>10 cows </a:t>
            </a:r>
            <a:r>
              <a:rPr lang="en-US" sz="2000" dirty="0">
                <a:solidFill>
                  <a:schemeClr val="tx1"/>
                </a:solidFill>
              </a:rPr>
              <a:t>for </a:t>
            </a:r>
            <a:r>
              <a:rPr lang="en-US" sz="2000" dirty="0" smtClean="0">
                <a:solidFill>
                  <a:schemeClr val="tx1"/>
                </a:solidFill>
              </a:rPr>
              <a:t>members (raffle) </a:t>
            </a:r>
          </a:p>
          <a:p>
            <a:pPr lvl="0">
              <a:buClr>
                <a:srgbClr val="DD8047"/>
              </a:buClr>
            </a:pPr>
            <a:r>
              <a:rPr lang="en-US" sz="2000" dirty="0" smtClean="0">
                <a:solidFill>
                  <a:prstClr val="black"/>
                </a:solidFill>
              </a:rPr>
              <a:t>8 bulls for members</a:t>
            </a:r>
          </a:p>
          <a:p>
            <a:pPr marL="0" lvl="0" indent="0">
              <a:buClr>
                <a:srgbClr val="DD8047"/>
              </a:buClr>
              <a:buNone/>
            </a:pPr>
            <a:endParaRPr lang="en-US" sz="2000" dirty="0" smtClean="0">
              <a:solidFill>
                <a:prstClr val="black"/>
              </a:solidFill>
            </a:endParaRPr>
          </a:p>
          <a:p>
            <a:pPr lvl="0">
              <a:buClr>
                <a:srgbClr val="DD8047"/>
              </a:buClr>
            </a:pPr>
            <a:r>
              <a:rPr lang="en-US" sz="2000" dirty="0" smtClean="0">
                <a:solidFill>
                  <a:prstClr val="black"/>
                </a:solidFill>
              </a:rPr>
              <a:t>8 cows for non </a:t>
            </a:r>
            <a:r>
              <a:rPr lang="en-US" sz="2000" dirty="0">
                <a:solidFill>
                  <a:prstClr val="black"/>
                </a:solidFill>
              </a:rPr>
              <a:t>members (raffle) </a:t>
            </a:r>
            <a:endParaRPr lang="en-US" sz="2000" dirty="0" smtClean="0">
              <a:solidFill>
                <a:prstClr val="black"/>
              </a:solidFill>
            </a:endParaRPr>
          </a:p>
          <a:p>
            <a:pPr lvl="0">
              <a:buClr>
                <a:srgbClr val="DD8047"/>
              </a:buClr>
            </a:pPr>
            <a:r>
              <a:rPr lang="en-US" sz="2000" dirty="0" smtClean="0">
                <a:solidFill>
                  <a:prstClr val="black"/>
                </a:solidFill>
              </a:rPr>
              <a:t>8 </a:t>
            </a:r>
            <a:r>
              <a:rPr lang="en-US" sz="2000" dirty="0">
                <a:solidFill>
                  <a:prstClr val="black"/>
                </a:solidFill>
              </a:rPr>
              <a:t>bulls for non-member (</a:t>
            </a:r>
            <a:r>
              <a:rPr lang="en-US" sz="2000" dirty="0" smtClean="0">
                <a:solidFill>
                  <a:prstClr val="black"/>
                </a:solidFill>
              </a:rPr>
              <a:t>auction/lottery) </a:t>
            </a:r>
          </a:p>
          <a:p>
            <a:pPr lvl="0">
              <a:buClr>
                <a:srgbClr val="DD8047"/>
              </a:buClr>
            </a:pPr>
            <a:r>
              <a:rPr lang="en-US" sz="2000" dirty="0" smtClean="0">
                <a:solidFill>
                  <a:prstClr val="black"/>
                </a:solidFill>
              </a:rPr>
              <a:t>Restrictions/Regulations</a:t>
            </a:r>
            <a:r>
              <a:rPr lang="en-US" sz="2000" dirty="0">
                <a:solidFill>
                  <a:prstClr val="black"/>
                </a:solidFill>
              </a:rPr>
              <a:t>:</a:t>
            </a:r>
          </a:p>
          <a:p>
            <a:pPr lvl="0">
              <a:buClr>
                <a:srgbClr val="DD8047"/>
              </a:buClr>
            </a:pPr>
            <a:r>
              <a:rPr lang="en-US" sz="2000" dirty="0">
                <a:solidFill>
                  <a:prstClr val="black"/>
                </a:solidFill>
              </a:rPr>
              <a:t>All hunters will be supervised by SRST Game and Fish</a:t>
            </a:r>
          </a:p>
          <a:p>
            <a:endParaRPr lang="en-US" dirty="0"/>
          </a:p>
        </p:txBody>
      </p:sp>
    </p:spTree>
    <p:extLst>
      <p:ext uri="{BB962C8B-B14F-4D97-AF65-F5344CB8AC3E}">
        <p14:creationId xmlns:p14="http://schemas.microsoft.com/office/powerpoint/2010/main" val="2646697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543800" cy="1051561"/>
          </a:xfrm>
        </p:spPr>
        <p:txBody>
          <a:bodyPr>
            <a:noAutofit/>
          </a:bodyPr>
          <a:lstStyle/>
          <a:p>
            <a:r>
              <a:rPr lang="en-US" sz="3200" b="1" dirty="0" smtClean="0"/>
              <a:t>Executive Summary for 2022 -2023</a:t>
            </a:r>
            <a:endParaRPr lang="en-US" sz="3200" b="1" dirty="0"/>
          </a:p>
        </p:txBody>
      </p:sp>
      <p:sp>
        <p:nvSpPr>
          <p:cNvPr id="3" name="Content Placeholder 2"/>
          <p:cNvSpPr>
            <a:spLocks noGrp="1"/>
          </p:cNvSpPr>
          <p:nvPr>
            <p:ph idx="1"/>
          </p:nvPr>
        </p:nvSpPr>
        <p:spPr>
          <a:xfrm>
            <a:off x="609600" y="990600"/>
            <a:ext cx="8153400" cy="5791200"/>
          </a:xfrm>
        </p:spPr>
        <p:txBody>
          <a:bodyPr>
            <a:normAutofit fontScale="92500" lnSpcReduction="20000"/>
          </a:bodyPr>
          <a:lstStyle/>
          <a:p>
            <a:endParaRPr lang="en-US" sz="2400" dirty="0" smtClean="0"/>
          </a:p>
          <a:p>
            <a:r>
              <a:rPr lang="en-US" sz="2400" dirty="0" smtClean="0">
                <a:solidFill>
                  <a:schemeClr val="tx1"/>
                </a:solidFill>
                <a:latin typeface="+mj-lt"/>
              </a:rPr>
              <a:t>We observed our highest number of Partridge this year with a total number of 238 observations.</a:t>
            </a:r>
          </a:p>
          <a:p>
            <a:r>
              <a:rPr lang="en-US" sz="2400" dirty="0" smtClean="0">
                <a:solidFill>
                  <a:schemeClr val="tx1"/>
                </a:solidFill>
                <a:latin typeface="+mj-lt"/>
              </a:rPr>
              <a:t>We recorded the highest success rate in deer harvested (79.38%)</a:t>
            </a:r>
          </a:p>
          <a:p>
            <a:r>
              <a:rPr lang="en-US" sz="2400" dirty="0" smtClean="0">
                <a:solidFill>
                  <a:schemeClr val="tx1"/>
                </a:solidFill>
                <a:latin typeface="+mj-lt"/>
              </a:rPr>
              <a:t>We propose to implement a distinct reduction of whitetail/mule deer buck tags; to 400 non-member buck tags. 150 whitetail and 250 mule deer tags is recommended to compensate for slightly lower white tail/mule numbers.</a:t>
            </a:r>
            <a:r>
              <a:rPr lang="en-US" sz="2400" dirty="0">
                <a:solidFill>
                  <a:schemeClr val="tx1"/>
                </a:solidFill>
              </a:rPr>
              <a:t> There will be an additional 100 tags added for does.</a:t>
            </a:r>
            <a:r>
              <a:rPr lang="en-US" sz="2400" dirty="0" smtClean="0">
                <a:solidFill>
                  <a:schemeClr val="tx1"/>
                </a:solidFill>
                <a:latin typeface="+mj-lt"/>
              </a:rPr>
              <a:t> Spotlight surveys along with ground count numbers show slightly decreasing numbers across the reservation</a:t>
            </a:r>
            <a:r>
              <a:rPr lang="en-US" sz="2400" dirty="0">
                <a:solidFill>
                  <a:schemeClr val="tx1"/>
                </a:solidFill>
                <a:latin typeface="+mj-lt"/>
              </a:rPr>
              <a:t> </a:t>
            </a:r>
            <a:r>
              <a:rPr lang="en-US" sz="2400" dirty="0" smtClean="0">
                <a:solidFill>
                  <a:schemeClr val="tx1"/>
                </a:solidFill>
                <a:latin typeface="+mj-lt"/>
              </a:rPr>
              <a:t>in deer populations. </a:t>
            </a:r>
          </a:p>
          <a:p>
            <a:r>
              <a:rPr lang="en-US" sz="2400" dirty="0" smtClean="0">
                <a:solidFill>
                  <a:schemeClr val="tx1"/>
                </a:solidFill>
                <a:latin typeface="+mj-lt"/>
              </a:rPr>
              <a:t>We are very conservative this year based on our survey numbers, climate and environmental conditions are cause for concern. Drought and substantial snowfall in the year 2022 has contributed to low population estimates. </a:t>
            </a:r>
          </a:p>
          <a:p>
            <a:r>
              <a:rPr lang="en-US" sz="2400" dirty="0" smtClean="0">
                <a:solidFill>
                  <a:schemeClr val="tx1"/>
                </a:solidFill>
                <a:latin typeface="+mj-lt"/>
              </a:rPr>
              <a:t>All game season dates are very close to last year season</a:t>
            </a:r>
            <a:r>
              <a:rPr lang="en-US" sz="1600" dirty="0" smtClean="0">
                <a:solidFill>
                  <a:schemeClr val="tx1"/>
                </a:solidFill>
                <a:latin typeface="+mj-lt"/>
              </a:rPr>
              <a:t>.  </a:t>
            </a:r>
          </a:p>
          <a:p>
            <a:pPr marL="0" indent="0">
              <a:buNone/>
            </a:pPr>
            <a:endParaRPr lang="en-US"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178040" cy="1161195"/>
          </a:xfrm>
        </p:spPr>
        <p:txBody>
          <a:bodyPr>
            <a:normAutofit/>
          </a:bodyPr>
          <a:lstStyle/>
          <a:p>
            <a:r>
              <a:rPr lang="en-US" sz="2800" b="1" dirty="0" smtClean="0"/>
              <a:t>2023 Elk Season Recommendation </a:t>
            </a:r>
            <a:endParaRPr lang="en-US" sz="2800" b="1" dirty="0"/>
          </a:p>
        </p:txBody>
      </p:sp>
      <p:sp>
        <p:nvSpPr>
          <p:cNvPr id="3" name="Content Placeholder 2"/>
          <p:cNvSpPr>
            <a:spLocks noGrp="1"/>
          </p:cNvSpPr>
          <p:nvPr>
            <p:ph idx="1"/>
          </p:nvPr>
        </p:nvSpPr>
        <p:spPr>
          <a:xfrm>
            <a:off x="1028700" y="1752600"/>
            <a:ext cx="7734300" cy="4953000"/>
          </a:xfrm>
        </p:spPr>
        <p:txBody>
          <a:bodyPr>
            <a:normAutofit/>
          </a:bodyPr>
          <a:lstStyle/>
          <a:p>
            <a:r>
              <a:rPr lang="en-US" sz="2000" dirty="0" smtClean="0"/>
              <a:t>Season Dates: </a:t>
            </a:r>
          </a:p>
          <a:p>
            <a:r>
              <a:rPr lang="en-US" sz="2000" dirty="0" smtClean="0"/>
              <a:t>Archery		09/02/23 – 12/31/23</a:t>
            </a:r>
          </a:p>
          <a:p>
            <a:r>
              <a:rPr lang="en-US" sz="2000" dirty="0" smtClean="0"/>
              <a:t>Rifle		</a:t>
            </a:r>
            <a:r>
              <a:rPr lang="en-US" dirty="0" smtClean="0"/>
              <a:t>09</a:t>
            </a:r>
            <a:r>
              <a:rPr lang="en-US" sz="2000" dirty="0" smtClean="0"/>
              <a:t>/30/23 – 12/31/23</a:t>
            </a:r>
            <a:endParaRPr lang="en-US" b="1" dirty="0">
              <a:solidFill>
                <a:prstClr val="black"/>
              </a:solidFill>
            </a:endParaRPr>
          </a:p>
          <a:p>
            <a:pPr lvl="0">
              <a:buClr>
                <a:srgbClr val="DD8047"/>
              </a:buClr>
            </a:pPr>
            <a:r>
              <a:rPr lang="en-US" dirty="0">
                <a:solidFill>
                  <a:prstClr val="black"/>
                </a:solidFill>
              </a:rPr>
              <a:t>10 cows for districts</a:t>
            </a:r>
          </a:p>
          <a:p>
            <a:pPr lvl="0">
              <a:buClr>
                <a:srgbClr val="DD8047"/>
              </a:buClr>
            </a:pPr>
            <a:r>
              <a:rPr lang="en-US" dirty="0">
                <a:solidFill>
                  <a:schemeClr val="tx1"/>
                </a:solidFill>
              </a:rPr>
              <a:t>10 cows for members (raffle) </a:t>
            </a:r>
          </a:p>
          <a:p>
            <a:pPr lvl="0">
              <a:buClr>
                <a:srgbClr val="DD8047"/>
              </a:buClr>
            </a:pPr>
            <a:r>
              <a:rPr lang="en-US" dirty="0">
                <a:solidFill>
                  <a:prstClr val="black"/>
                </a:solidFill>
              </a:rPr>
              <a:t>8 bulls for members</a:t>
            </a:r>
          </a:p>
          <a:p>
            <a:pPr marL="0" lvl="0" indent="0">
              <a:buClr>
                <a:srgbClr val="DD8047"/>
              </a:buClr>
              <a:buNone/>
            </a:pPr>
            <a:endParaRPr lang="en-US" dirty="0">
              <a:solidFill>
                <a:prstClr val="black"/>
              </a:solidFill>
            </a:endParaRPr>
          </a:p>
          <a:p>
            <a:pPr lvl="0">
              <a:buClr>
                <a:srgbClr val="DD8047"/>
              </a:buClr>
            </a:pPr>
            <a:r>
              <a:rPr lang="en-US" dirty="0">
                <a:solidFill>
                  <a:prstClr val="black"/>
                </a:solidFill>
              </a:rPr>
              <a:t>8 cows for non members (raffle) </a:t>
            </a:r>
          </a:p>
          <a:p>
            <a:pPr lvl="0">
              <a:buClr>
                <a:srgbClr val="DD8047"/>
              </a:buClr>
            </a:pPr>
            <a:r>
              <a:rPr lang="en-US" dirty="0">
                <a:solidFill>
                  <a:prstClr val="black"/>
                </a:solidFill>
              </a:rPr>
              <a:t>8 bulls for non-member (auction/lottery) </a:t>
            </a:r>
          </a:p>
          <a:p>
            <a:pPr lvl="0">
              <a:buClr>
                <a:srgbClr val="DD8047"/>
              </a:buClr>
            </a:pPr>
            <a:r>
              <a:rPr lang="en-US" dirty="0">
                <a:solidFill>
                  <a:prstClr val="black"/>
                </a:solidFill>
              </a:rPr>
              <a:t>Restrictions/Regulations:</a:t>
            </a:r>
          </a:p>
          <a:p>
            <a:pPr lvl="0">
              <a:buClr>
                <a:srgbClr val="DD8047"/>
              </a:buClr>
            </a:pPr>
            <a:r>
              <a:rPr lang="en-US" dirty="0">
                <a:solidFill>
                  <a:prstClr val="black"/>
                </a:solidFill>
              </a:rPr>
              <a:t>All hunters will be supervised by SRST Game and Fish</a:t>
            </a:r>
          </a:p>
          <a:p>
            <a:pPr lvl="0">
              <a:buClr>
                <a:srgbClr val="DD8047"/>
              </a:buClr>
            </a:pPr>
            <a:endParaRPr lang="en-US" sz="2000"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8153400" cy="990600"/>
          </a:xfrm>
        </p:spPr>
        <p:txBody>
          <a:bodyPr>
            <a:noAutofit/>
          </a:bodyPr>
          <a:lstStyle/>
          <a:p>
            <a:r>
              <a:rPr lang="en-US" sz="2400" dirty="0" smtClean="0"/>
              <a:t>Habitat management and enhancement will ensure the sustainability of game species on the Reservation- </a:t>
            </a:r>
            <a:br>
              <a:rPr lang="en-US" sz="2400" dirty="0" smtClean="0"/>
            </a:br>
            <a:r>
              <a:rPr lang="en-US" sz="2400" dirty="0" smtClean="0"/>
              <a:t> </a:t>
            </a:r>
            <a:r>
              <a:rPr lang="en-US" sz="2400" b="1" dirty="0" smtClean="0"/>
              <a:t>Giving back to the land- can we bring this back? </a:t>
            </a:r>
            <a:endParaRPr lang="en-US" sz="2400" b="1" dirty="0"/>
          </a:p>
        </p:txBody>
      </p:sp>
      <p:pic>
        <p:nvPicPr>
          <p:cNvPr id="4" name="Content Placeholder 3" descr="Image result for pheasants forever food plot image"/>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609600" y="2641600"/>
            <a:ext cx="7848600" cy="3987800"/>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Example Conservation Plot-</a:t>
            </a:r>
            <a:br>
              <a:rPr lang="en-US" sz="2800" dirty="0" smtClean="0"/>
            </a:br>
            <a:r>
              <a:rPr lang="en-US" sz="2800" dirty="0" smtClean="0"/>
              <a:t>MINIMIZE OVERGRAZING </a:t>
            </a:r>
            <a:endParaRPr lang="en-US" sz="2800" dirty="0"/>
          </a:p>
        </p:txBody>
      </p:sp>
      <p:pic>
        <p:nvPicPr>
          <p:cNvPr id="4" name="Content Placeholder 3" descr="Image result for pheasants forever food plot image"/>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2247900" y="2409825"/>
            <a:ext cx="4762500" cy="3333750"/>
          </a:xfrm>
          <a:prstGeom prst="rect">
            <a:avLst/>
          </a:prstGeom>
          <a:noFill/>
          <a:ln>
            <a:noFill/>
          </a:ln>
        </p:spPr>
      </p:pic>
    </p:spTree>
    <p:extLst>
      <p:ext uri="{BB962C8B-B14F-4D97-AF65-F5344CB8AC3E}">
        <p14:creationId xmlns:p14="http://schemas.microsoft.com/office/powerpoint/2010/main" val="2683862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797" y="1066800"/>
            <a:ext cx="8153400" cy="990600"/>
          </a:xfrm>
        </p:spPr>
        <p:txBody>
          <a:bodyPr>
            <a:noAutofit/>
          </a:bodyPr>
          <a:lstStyle/>
          <a:p>
            <a:r>
              <a:rPr lang="en-US" sz="2800" dirty="0" smtClean="0"/>
              <a:t>These permeating themes and concepts are offered:</a:t>
            </a:r>
            <a:br>
              <a:rPr lang="en-US" sz="2800" dirty="0" smtClean="0"/>
            </a:br>
            <a:endParaRPr lang="en-US" sz="2800" dirty="0"/>
          </a:p>
        </p:txBody>
      </p:sp>
      <p:sp>
        <p:nvSpPr>
          <p:cNvPr id="3" name="Content Placeholder 2"/>
          <p:cNvSpPr>
            <a:spLocks noGrp="1"/>
          </p:cNvSpPr>
          <p:nvPr>
            <p:ph idx="1"/>
          </p:nvPr>
        </p:nvSpPr>
        <p:spPr>
          <a:xfrm>
            <a:off x="1181100" y="2208106"/>
            <a:ext cx="7772400" cy="4649894"/>
          </a:xfrm>
        </p:spPr>
        <p:txBody>
          <a:bodyPr>
            <a:normAutofit fontScale="77500" lnSpcReduction="20000"/>
          </a:bodyPr>
          <a:lstStyle/>
          <a:p>
            <a:r>
              <a:rPr lang="en-US" sz="2100" dirty="0" smtClean="0"/>
              <a:t>1. Wherever possible, elderly permits are free and unlimited.</a:t>
            </a:r>
          </a:p>
          <a:p>
            <a:endParaRPr lang="en-US" sz="2100" dirty="0" smtClean="0"/>
          </a:p>
          <a:p>
            <a:r>
              <a:rPr lang="en-US" sz="2100" dirty="0" smtClean="0"/>
              <a:t>2. Our Game &amp; Fish goal is to protect our precious natural resource base and make recommendations accordingly. We understand there are economic, social and political decisions that must be incorporated into the decision-making process.</a:t>
            </a:r>
          </a:p>
          <a:p>
            <a:r>
              <a:rPr lang="en-US" sz="2100" dirty="0" smtClean="0"/>
              <a:t>3. Member seasons are more liberal than Non-Members; and in most cases, their seasons start one to two weeks before and run longer than Non-Member seasons to afford quality hunting time for Members and reduce competition.</a:t>
            </a:r>
          </a:p>
          <a:p>
            <a:r>
              <a:rPr lang="en-US" sz="2100" i="1" dirty="0" smtClean="0"/>
              <a:t>4. We reserve the right to change and/or update our recommendations as new data becomes available.  </a:t>
            </a:r>
          </a:p>
          <a:p>
            <a:r>
              <a:rPr lang="en-US" sz="2100" i="1" dirty="0" smtClean="0"/>
              <a:t>The most up to date and innovative wildlife management techniques, financially and realistically possible are implemented by our biologists. </a:t>
            </a:r>
          </a:p>
          <a:p>
            <a:r>
              <a:rPr lang="en-US" sz="2100" i="1" dirty="0" smtClean="0"/>
              <a:t>If you haven’t noticed habitat management is a major variable in wildlife population success or failure and long term sustainability. </a:t>
            </a:r>
          </a:p>
          <a:p>
            <a:r>
              <a:rPr lang="en-US" sz="2100" i="1" dirty="0" smtClean="0"/>
              <a:t>Please report unusual wildlife observations to our tribal Game &amp; Fish Dept. office.</a:t>
            </a:r>
          </a:p>
          <a:p>
            <a:endParaRPr lang="en-US"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2020 Ground Counts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78541065"/>
              </p:ext>
            </p:extLst>
          </p:nvPr>
        </p:nvGraphicFramePr>
        <p:xfrm>
          <a:off x="685800" y="2362200"/>
          <a:ext cx="8153404" cy="4267189"/>
        </p:xfrm>
        <a:graphic>
          <a:graphicData uri="http://schemas.openxmlformats.org/drawingml/2006/table">
            <a:tbl>
              <a:tblPr>
                <a:tableStyleId>{5C22544A-7EE6-4342-B048-85BDC9FD1C3A}</a:tableStyleId>
              </a:tblPr>
              <a:tblGrid>
                <a:gridCol w="582386"/>
                <a:gridCol w="582386"/>
                <a:gridCol w="582386"/>
                <a:gridCol w="582386"/>
                <a:gridCol w="582386"/>
                <a:gridCol w="582386"/>
                <a:gridCol w="582386"/>
                <a:gridCol w="582386"/>
                <a:gridCol w="582386"/>
                <a:gridCol w="582386"/>
                <a:gridCol w="582386"/>
                <a:gridCol w="582386"/>
                <a:gridCol w="582386"/>
                <a:gridCol w="582386"/>
              </a:tblGrid>
              <a:tr h="597685">
                <a:tc>
                  <a:txBody>
                    <a:bodyPr/>
                    <a:lstStyle/>
                    <a:p>
                      <a:pPr algn="ctr" rtl="0" fontAlgn="b"/>
                      <a:r>
                        <a:rPr lang="en-US" sz="1000" u="none" strike="noStrike" dirty="0">
                          <a:effectLst/>
                        </a:rPr>
                        <a:t>2020 Overall</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dirty="0" err="1">
                          <a:effectLst/>
                        </a:rPr>
                        <a:t>Wt</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dirty="0">
                          <a:effectLst/>
                        </a:rPr>
                        <a:t>Mule</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dirty="0">
                          <a:effectLst/>
                        </a:rPr>
                        <a:t>Ant</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dirty="0" err="1">
                          <a:effectLst/>
                        </a:rPr>
                        <a:t>Phea</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Grou</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dirty="0">
                          <a:effectLst/>
                        </a:rPr>
                        <a:t>Part</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dirty="0">
                          <a:effectLst/>
                        </a:rPr>
                        <a:t>Turk</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Coyo</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B. Eag</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Red. T</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dirty="0">
                          <a:effectLst/>
                        </a:rPr>
                        <a:t>Rough</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dirty="0">
                          <a:effectLst/>
                        </a:rPr>
                        <a:t>Mile</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dirty="0">
                          <a:effectLst/>
                        </a:rPr>
                        <a:t>Hour</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r>
              <a:tr h="305792">
                <a:tc>
                  <a:txBody>
                    <a:bodyPr/>
                    <a:lstStyle/>
                    <a:p>
                      <a:pPr algn="ctr" rtl="0" fontAlgn="b"/>
                      <a:r>
                        <a:rPr lang="en-US" sz="1000" u="none" strike="noStrike">
                          <a:effectLst/>
                        </a:rPr>
                        <a:t>Jan</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237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82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86</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415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172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663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26.5</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dirty="0">
                          <a:effectLst/>
                        </a:rPr>
                        <a:t>Feb</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802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252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66</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193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62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28</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920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32</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dirty="0">
                          <a:effectLst/>
                        </a:rPr>
                        <a:t>June</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39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63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390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13</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dirty="0">
                          <a:effectLst/>
                        </a:rPr>
                        <a:t>July</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37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84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84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3.5</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dirty="0">
                          <a:effectLst/>
                        </a:rPr>
                        <a:t>Aug</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107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150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a:effectLst/>
                        </a:rPr>
                        <a:t>Sept</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87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59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18</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6</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377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a:effectLst/>
                        </a:rPr>
                        <a:t>Oct</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11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169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6.5</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dirty="0">
                          <a:effectLst/>
                        </a:rPr>
                        <a:t>Nov</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67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78</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167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110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8</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580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19.5</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a:effectLst/>
                        </a:rPr>
                        <a:t>Dec</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49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111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132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234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26</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521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22</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a:effectLst/>
                        </a:rPr>
                        <a:t># Mile</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0.33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0.15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0.065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0.119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0.307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0.0077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0.093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0.012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0.0106</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0.0127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0.0207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a:effectLst/>
                        </a:rPr>
                        <a:t># Hour</a:t>
                      </a:r>
                      <a:endParaRPr lang="en-US" sz="1000" b="1" i="0" u="none" strike="noStrike">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9.09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4.19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1.79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3.29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8.46</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0.21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2.56</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0.32</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0.29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0.35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0.57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 </a:t>
                      </a:r>
                      <a:endParaRPr lang="en-US" sz="1000" b="0" i="0" u="none" strike="noStrike">
                        <a:solidFill>
                          <a:srgbClr val="000000"/>
                        </a:solidFill>
                        <a:effectLst/>
                        <a:latin typeface="Calibri" panose="020F0502020204030204" pitchFamily="34" charset="0"/>
                      </a:endParaRPr>
                    </a:p>
                  </a:txBody>
                  <a:tcPr marL="8037" marR="8037" marT="8037" marB="0" anchor="b"/>
                </a:tc>
              </a:tr>
              <a:tr h="305792">
                <a:tc>
                  <a:txBody>
                    <a:bodyPr/>
                    <a:lstStyle/>
                    <a:p>
                      <a:pPr algn="ctr" rtl="0" fontAlgn="b"/>
                      <a:r>
                        <a:rPr lang="en-US" sz="1000" u="none" strike="noStrike" dirty="0">
                          <a:effectLst/>
                        </a:rPr>
                        <a:t>Total</a:t>
                      </a:r>
                      <a:endParaRPr lang="en-US" sz="1000" b="1" i="0" u="none" strike="noStrike" dirty="0">
                        <a:solidFill>
                          <a:srgbClr val="FFFFFF"/>
                        </a:solidFill>
                        <a:effectLst/>
                        <a:latin typeface="Calibri" panose="020F0502020204030204" pitchFamily="34" charset="0"/>
                      </a:endParaRPr>
                    </a:p>
                  </a:txBody>
                  <a:tcPr marL="8037" marR="8037" marT="8037" marB="0" anchor="b">
                    <a:solidFill>
                      <a:schemeClr val="accent1">
                        <a:lumMod val="60000"/>
                        <a:lumOff val="40000"/>
                      </a:schemeClr>
                    </a:solidFill>
                  </a:tcPr>
                </a:tc>
                <a:tc>
                  <a:txBody>
                    <a:bodyPr/>
                    <a:lstStyle/>
                    <a:p>
                      <a:pPr algn="ctr" rtl="0" fontAlgn="b"/>
                      <a:r>
                        <a:rPr lang="en-US" sz="1000" u="none" strike="noStrike">
                          <a:effectLst/>
                        </a:rPr>
                        <a:t>1273</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587</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251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460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1185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dirty="0">
                          <a:effectLst/>
                        </a:rPr>
                        <a:t>359</a:t>
                      </a:r>
                      <a:endParaRPr lang="en-US" sz="1000" b="0" i="0" u="none" strike="noStrike" dirty="0">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45</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41</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49</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80</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a:effectLst/>
                        </a:rPr>
                        <a:t>3854</a:t>
                      </a:r>
                      <a:endParaRPr lang="en-US" sz="1000" b="0" i="0" u="none" strike="noStrike">
                        <a:solidFill>
                          <a:srgbClr val="000000"/>
                        </a:solidFill>
                        <a:effectLst/>
                        <a:latin typeface="Calibri" panose="020F0502020204030204" pitchFamily="34" charset="0"/>
                      </a:endParaRPr>
                    </a:p>
                  </a:txBody>
                  <a:tcPr marL="8037" marR="8037" marT="8037" marB="0" anchor="b"/>
                </a:tc>
                <a:tc>
                  <a:txBody>
                    <a:bodyPr/>
                    <a:lstStyle/>
                    <a:p>
                      <a:pPr algn="ctr" rtl="0" fontAlgn="b"/>
                      <a:r>
                        <a:rPr lang="en-US" sz="1000" u="none" strike="noStrike" dirty="0">
                          <a:effectLst/>
                        </a:rPr>
                        <a:t>140</a:t>
                      </a:r>
                      <a:endParaRPr lang="en-US" sz="1000" b="0" i="0" u="none" strike="noStrike" dirty="0">
                        <a:solidFill>
                          <a:srgbClr val="000000"/>
                        </a:solidFill>
                        <a:effectLst/>
                        <a:latin typeface="Calibri" panose="020F0502020204030204" pitchFamily="34" charset="0"/>
                      </a:endParaRPr>
                    </a:p>
                  </a:txBody>
                  <a:tcPr marL="8037" marR="8037" marT="8037" marB="0" anchor="b"/>
                </a:tc>
              </a:tr>
            </a:tbl>
          </a:graphicData>
        </a:graphic>
      </p:graphicFrame>
    </p:spTree>
    <p:extLst>
      <p:ext uri="{BB962C8B-B14F-4D97-AF65-F5344CB8AC3E}">
        <p14:creationId xmlns:p14="http://schemas.microsoft.com/office/powerpoint/2010/main" val="2934032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2021 Ground Counts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5847071"/>
              </p:ext>
            </p:extLst>
          </p:nvPr>
        </p:nvGraphicFramePr>
        <p:xfrm>
          <a:off x="609600" y="1905000"/>
          <a:ext cx="8381999" cy="4800608"/>
        </p:xfrm>
        <a:graphic>
          <a:graphicData uri="http://schemas.openxmlformats.org/drawingml/2006/table">
            <a:tbl>
              <a:tblPr>
                <a:tableStyleId>{5C22544A-7EE6-4342-B048-85BDC9FD1C3A}</a:tableStyleId>
              </a:tblPr>
              <a:tblGrid>
                <a:gridCol w="1013209"/>
                <a:gridCol w="736879"/>
                <a:gridCol w="736879"/>
                <a:gridCol w="736879"/>
                <a:gridCol w="736879"/>
                <a:gridCol w="736879"/>
                <a:gridCol w="736879"/>
                <a:gridCol w="736879"/>
                <a:gridCol w="736879"/>
                <a:gridCol w="736879"/>
                <a:gridCol w="736879"/>
              </a:tblGrid>
              <a:tr h="786161">
                <a:tc>
                  <a:txBody>
                    <a:bodyPr/>
                    <a:lstStyle/>
                    <a:p>
                      <a:pPr algn="ctr" rtl="0" fontAlgn="b"/>
                      <a:r>
                        <a:rPr lang="en-US" sz="1200" u="none" strike="noStrike" dirty="0">
                          <a:effectLst/>
                        </a:rPr>
                        <a:t>2021 Overall</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dirty="0" err="1">
                          <a:effectLst/>
                        </a:rPr>
                        <a:t>Wt</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dirty="0">
                          <a:effectLst/>
                        </a:rPr>
                        <a:t>Mule</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dirty="0">
                          <a:effectLst/>
                        </a:rPr>
                        <a:t>Ant</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dirty="0" err="1">
                          <a:effectLst/>
                        </a:rPr>
                        <a:t>Phea</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Grou</a:t>
                      </a:r>
                      <a:endParaRPr lang="en-US" sz="1200" b="1" i="0" u="none" strike="noStrike">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Part</a:t>
                      </a:r>
                      <a:endParaRPr lang="en-US" sz="1200" b="1" i="0" u="none" strike="noStrike">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Turk</a:t>
                      </a:r>
                      <a:endParaRPr lang="en-US" sz="1200" b="1" i="0" u="none" strike="noStrike">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Coyo</a:t>
                      </a:r>
                      <a:endParaRPr lang="en-US" sz="1200" b="1" i="0" u="none" strike="noStrike">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dirty="0">
                          <a:effectLst/>
                        </a:rPr>
                        <a:t>B. </a:t>
                      </a:r>
                      <a:r>
                        <a:rPr lang="en-US" sz="1200" u="none" strike="noStrike" dirty="0" err="1">
                          <a:effectLst/>
                        </a:rPr>
                        <a:t>Eag</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dirty="0">
                          <a:effectLst/>
                        </a:rPr>
                        <a:t>Golden</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r>
              <a:tr h="367991">
                <a:tc>
                  <a:txBody>
                    <a:bodyPr/>
                    <a:lstStyle/>
                    <a:p>
                      <a:pPr algn="ctr" rtl="0" fontAlgn="b"/>
                      <a:r>
                        <a:rPr lang="en-US" sz="1200" u="none" strike="noStrike">
                          <a:effectLst/>
                        </a:rPr>
                        <a:t>Jan/Feb</a:t>
                      </a:r>
                      <a:endParaRPr lang="en-US" sz="1200" b="1" i="0" u="none" strike="noStrike">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176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247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174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171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294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dirty="0">
                          <a:effectLst/>
                        </a:rPr>
                        <a:t>40</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dirty="0">
                          <a:effectLst/>
                        </a:rPr>
                        <a:t>0</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dirty="0">
                          <a:effectLst/>
                        </a:rPr>
                        <a:t>0</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r>
              <a:tr h="367991">
                <a:tc>
                  <a:txBody>
                    <a:bodyPr/>
                    <a:lstStyle/>
                    <a:p>
                      <a:pPr algn="ctr" rtl="0" fontAlgn="b"/>
                      <a:r>
                        <a:rPr lang="en-US" sz="1200" u="none" strike="noStrike" dirty="0">
                          <a:effectLst/>
                        </a:rPr>
                        <a:t>April</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37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55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dirty="0">
                          <a:effectLst/>
                        </a:rPr>
                        <a:t>0</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dirty="0">
                          <a:effectLst/>
                        </a:rPr>
                        <a:t>17</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r>
              <a:tr h="367991">
                <a:tc>
                  <a:txBody>
                    <a:bodyPr/>
                    <a:lstStyle/>
                    <a:p>
                      <a:pPr algn="ctr" rtl="0" fontAlgn="b"/>
                      <a:r>
                        <a:rPr lang="en-US" sz="1200" u="none" strike="noStrike" dirty="0">
                          <a:effectLst/>
                        </a:rPr>
                        <a:t>July </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r>
              <a:tr h="367991">
                <a:tc>
                  <a:txBody>
                    <a:bodyPr/>
                    <a:lstStyle/>
                    <a:p>
                      <a:pPr algn="ctr" rtl="0" fontAlgn="b"/>
                      <a:r>
                        <a:rPr lang="en-US" sz="1200" u="none" strike="noStrike" dirty="0">
                          <a:effectLst/>
                        </a:rPr>
                        <a:t>Aug</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b"/>
                </a:tc>
              </a:tr>
              <a:tr h="367991">
                <a:tc>
                  <a:txBody>
                    <a:bodyPr/>
                    <a:lstStyle/>
                    <a:p>
                      <a:pPr algn="ctr" rtl="0" fontAlgn="b"/>
                      <a:r>
                        <a:rPr lang="en-US" sz="1200" u="none" strike="noStrike">
                          <a:effectLst/>
                        </a:rPr>
                        <a:t>Sept</a:t>
                      </a:r>
                      <a:endParaRPr lang="en-US" sz="1200" b="1" i="0" u="none" strike="noStrike">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25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36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112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44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9525" marR="9525" marT="9525" marB="0" anchor="b"/>
                </a:tc>
              </a:tr>
              <a:tr h="367991">
                <a:tc>
                  <a:txBody>
                    <a:bodyPr/>
                    <a:lstStyle/>
                    <a:p>
                      <a:pPr algn="ctr" rtl="0" fontAlgn="b"/>
                      <a:r>
                        <a:rPr lang="en-US" sz="1200" u="none" strike="noStrike">
                          <a:effectLst/>
                        </a:rPr>
                        <a:t>Oct</a:t>
                      </a:r>
                      <a:endParaRPr lang="en-US" sz="1200" b="1" i="0" u="none" strike="noStrike">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34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175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88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59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132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r>
              <a:tr h="367991">
                <a:tc>
                  <a:txBody>
                    <a:bodyPr/>
                    <a:lstStyle/>
                    <a:p>
                      <a:pPr algn="ctr" rtl="0" fontAlgn="b"/>
                      <a:r>
                        <a:rPr lang="en-US" sz="1200" u="none" strike="noStrike">
                          <a:effectLst/>
                        </a:rPr>
                        <a:t>Nov</a:t>
                      </a:r>
                      <a:endParaRPr lang="en-US" sz="1200" b="1" i="0" u="none" strike="noStrike">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85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766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156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105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287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39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9525" marR="9525" marT="9525" marB="0" anchor="b"/>
                </a:tc>
              </a:tr>
              <a:tr h="367991">
                <a:tc>
                  <a:txBody>
                    <a:bodyPr/>
                    <a:lstStyle/>
                    <a:p>
                      <a:pPr algn="ctr" rtl="0" fontAlgn="b"/>
                      <a:r>
                        <a:rPr lang="en-US" sz="1200" u="none" strike="noStrike">
                          <a:effectLst/>
                        </a:rPr>
                        <a:t>Dec</a:t>
                      </a:r>
                      <a:endParaRPr lang="en-US" sz="1200" b="1" i="0" u="none" strike="noStrike">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112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216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63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31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134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a:t>
                      </a:r>
                      <a:endParaRPr lang="en-US" sz="1200" b="0" i="0" u="none" strike="noStrike">
                        <a:solidFill>
                          <a:srgbClr val="000000"/>
                        </a:solidFill>
                        <a:effectLst/>
                        <a:latin typeface="Calibri" panose="020F0502020204030204" pitchFamily="34" charset="0"/>
                      </a:endParaRPr>
                    </a:p>
                  </a:txBody>
                  <a:tcPr marL="9525" marR="9525" marT="9525" marB="0" anchor="b"/>
                </a:tc>
              </a:tr>
              <a:tr h="367991">
                <a:tc>
                  <a:txBody>
                    <a:bodyPr/>
                    <a:lstStyle/>
                    <a:p>
                      <a:pPr algn="ctr" rtl="0" fontAlgn="b"/>
                      <a:r>
                        <a:rPr lang="en-US" sz="1200" u="none" strike="noStrike" dirty="0">
                          <a:effectLst/>
                        </a:rPr>
                        <a:t>Total</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497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1475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605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461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954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36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154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40</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9525" marR="9525" marT="9525" marB="0" anchor="b"/>
                </a:tc>
              </a:tr>
              <a:tr h="351264">
                <a:tc>
                  <a:txBody>
                    <a:bodyPr/>
                    <a:lstStyle/>
                    <a:p>
                      <a:pPr algn="ctr" rtl="0" fontAlgn="b"/>
                      <a:r>
                        <a:rPr lang="en-US" sz="1200" u="none" strike="noStrike" dirty="0">
                          <a:effectLst/>
                        </a:rPr>
                        <a:t># Mile</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0.15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0.46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0.19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0.14</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0.29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0.011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0.047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0.012</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0.003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0.0046</a:t>
                      </a:r>
                      <a:endParaRPr lang="en-US" sz="1200" b="0" i="0" u="none" strike="noStrike">
                        <a:solidFill>
                          <a:srgbClr val="000000"/>
                        </a:solidFill>
                        <a:effectLst/>
                        <a:latin typeface="Calibri" panose="020F0502020204030204" pitchFamily="34" charset="0"/>
                      </a:endParaRPr>
                    </a:p>
                  </a:txBody>
                  <a:tcPr marL="9525" marR="9525" marT="9525" marB="0" anchor="b"/>
                </a:tc>
              </a:tr>
              <a:tr h="351264">
                <a:tc>
                  <a:txBody>
                    <a:bodyPr/>
                    <a:lstStyle/>
                    <a:p>
                      <a:pPr algn="ctr" rtl="0" fontAlgn="b"/>
                      <a:r>
                        <a:rPr lang="en-US" sz="1200" u="none" strike="noStrike" dirty="0">
                          <a:effectLst/>
                        </a:rPr>
                        <a:t># Hour</a:t>
                      </a:r>
                      <a:endParaRPr lang="en-US" sz="1200" b="1" i="0" u="none" strike="noStrike" dirty="0">
                        <a:solidFill>
                          <a:srgbClr val="FFFFFF"/>
                        </a:solidFill>
                        <a:effectLst/>
                        <a:latin typeface="Century Gothic" panose="020B0502020202020204" pitchFamily="34" charset="0"/>
                      </a:endParaRPr>
                    </a:p>
                  </a:txBody>
                  <a:tcPr marL="9525" marR="9525" marT="9525" marB="0" anchor="b">
                    <a:solidFill>
                      <a:schemeClr val="accent1">
                        <a:lumMod val="60000"/>
                        <a:lumOff val="40000"/>
                      </a:schemeClr>
                    </a:solidFill>
                  </a:tcPr>
                </a:tc>
                <a:tc>
                  <a:txBody>
                    <a:bodyPr/>
                    <a:lstStyle/>
                    <a:p>
                      <a:pPr algn="ctr" rtl="0" fontAlgn="b"/>
                      <a:r>
                        <a:rPr lang="en-US" sz="1200" u="none" strike="noStrike">
                          <a:effectLst/>
                        </a:rPr>
                        <a:t>4.07</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12.09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4.96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3.78</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7.81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0.29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1.26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0.33</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a:effectLst/>
                        </a:rPr>
                        <a:t>0.09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ctr" rtl="0" fontAlgn="b"/>
                      <a:r>
                        <a:rPr lang="en-US" sz="1200" u="none" strike="noStrike" dirty="0">
                          <a:effectLst/>
                        </a:rPr>
                        <a:t>0.12</a:t>
                      </a:r>
                      <a:endParaRPr lang="en-US" sz="12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549079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 </a:t>
            </a:r>
            <a:endParaRPr lang="en-US" sz="2400" dirty="0"/>
          </a:p>
        </p:txBody>
      </p:sp>
      <p:sp>
        <p:nvSpPr>
          <p:cNvPr id="5" name="TextBox 4"/>
          <p:cNvSpPr txBox="1"/>
          <p:nvPr/>
        </p:nvSpPr>
        <p:spPr>
          <a:xfrm>
            <a:off x="2019299" y="539234"/>
            <a:ext cx="5105400" cy="954107"/>
          </a:xfrm>
          <a:prstGeom prst="rect">
            <a:avLst/>
          </a:prstGeom>
          <a:noFill/>
        </p:spPr>
        <p:txBody>
          <a:bodyPr wrap="square" rtlCol="0">
            <a:spAutoFit/>
          </a:bodyPr>
          <a:lstStyle/>
          <a:p>
            <a:pPr algn="ctr"/>
            <a:r>
              <a:rPr lang="en-US" sz="2800" dirty="0" smtClean="0">
                <a:latin typeface="Calibri" panose="020F0502020204030204" pitchFamily="34" charset="0"/>
                <a:cs typeface="Calibri" panose="020F0502020204030204" pitchFamily="34" charset="0"/>
              </a:rPr>
              <a:t>2022-Present Monthly Summary Observations</a:t>
            </a:r>
            <a:endParaRPr lang="en-US" sz="2800" dirty="0">
              <a:latin typeface="Calibri" panose="020F0502020204030204" pitchFamily="34" charset="0"/>
              <a:cs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9077670"/>
              </p:ext>
            </p:extLst>
          </p:nvPr>
        </p:nvGraphicFramePr>
        <p:xfrm>
          <a:off x="838200" y="1668908"/>
          <a:ext cx="7581899" cy="4532292"/>
        </p:xfrm>
        <a:graphic>
          <a:graphicData uri="http://schemas.openxmlformats.org/drawingml/2006/table">
            <a:tbl>
              <a:tblPr>
                <a:tableStyleId>{5C22544A-7EE6-4342-B048-85BDC9FD1C3A}</a:tableStyleId>
              </a:tblPr>
              <a:tblGrid>
                <a:gridCol w="1301533"/>
                <a:gridCol w="932242"/>
                <a:gridCol w="785045"/>
                <a:gridCol w="981307"/>
                <a:gridCol w="969041"/>
                <a:gridCol w="821845"/>
                <a:gridCol w="821845"/>
                <a:gridCol w="969041"/>
              </a:tblGrid>
              <a:tr h="377691">
                <a:tc>
                  <a:txBody>
                    <a:bodyPr/>
                    <a:lstStyle/>
                    <a:p>
                      <a:pPr algn="l" fontAlgn="b"/>
                      <a:r>
                        <a:rPr lang="en-US" sz="1600" u="none" strike="noStrike" dirty="0">
                          <a:effectLst/>
                        </a:rPr>
                        <a:t>2022-Present</a:t>
                      </a:r>
                      <a:endParaRPr lang="en-US" sz="1600" b="1" i="0" u="none" strike="noStrike" dirty="0">
                        <a:solidFill>
                          <a:srgbClr val="FFFFFF"/>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n-US" sz="1600" u="none" strike="noStrike" dirty="0">
                          <a:effectLst/>
                        </a:rPr>
                        <a:t>WT Deer</a:t>
                      </a:r>
                      <a:endParaRPr lang="en-US" sz="1600" b="1" i="0" u="none" strike="noStrike" dirty="0">
                        <a:solidFill>
                          <a:srgbClr val="FFFFFF"/>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n-US" sz="1600" u="none" strike="noStrike">
                          <a:effectLst/>
                        </a:rPr>
                        <a:t>Mule</a:t>
                      </a:r>
                      <a:endParaRPr lang="en-US" sz="1600" b="1" i="0" u="none" strike="noStrike">
                        <a:solidFill>
                          <a:srgbClr val="FFFFFF"/>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n-US" sz="1600" u="none" strike="noStrike" dirty="0">
                          <a:effectLst/>
                        </a:rPr>
                        <a:t>Antelope</a:t>
                      </a:r>
                      <a:endParaRPr lang="en-US" sz="1600" b="1" i="0" u="none" strike="noStrike" dirty="0">
                        <a:solidFill>
                          <a:srgbClr val="FFFFFF"/>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n-US" sz="1600" u="none" strike="noStrike" dirty="0">
                          <a:effectLst/>
                        </a:rPr>
                        <a:t>Pheasant</a:t>
                      </a:r>
                      <a:endParaRPr lang="en-US" sz="1600" b="1" i="0" u="none" strike="noStrike" dirty="0">
                        <a:solidFill>
                          <a:srgbClr val="FFFFFF"/>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n-US" sz="1600" u="none" strike="noStrike" dirty="0">
                          <a:effectLst/>
                        </a:rPr>
                        <a:t>Grouse</a:t>
                      </a:r>
                      <a:endParaRPr lang="en-US" sz="1600" b="1" i="0" u="none" strike="noStrike" dirty="0">
                        <a:solidFill>
                          <a:srgbClr val="FFFFFF"/>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n-US" sz="1600" u="none" strike="noStrike" dirty="0">
                          <a:effectLst/>
                        </a:rPr>
                        <a:t>Turkey </a:t>
                      </a:r>
                      <a:endParaRPr lang="en-US" sz="1600" b="1" i="0" u="none" strike="noStrike" dirty="0">
                        <a:solidFill>
                          <a:srgbClr val="FFFFFF"/>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l" fontAlgn="b"/>
                      <a:r>
                        <a:rPr lang="en-US" sz="1600" u="none" strike="noStrike" dirty="0">
                          <a:effectLst/>
                        </a:rPr>
                        <a:t>Partridge</a:t>
                      </a:r>
                      <a:endParaRPr lang="en-US" sz="1600" b="1" i="0" u="none" strike="noStrike" dirty="0">
                        <a:solidFill>
                          <a:srgbClr val="FFFFFF"/>
                        </a:solidFill>
                        <a:effectLst/>
                        <a:latin typeface="Calibri" panose="020F0502020204030204" pitchFamily="34" charset="0"/>
                      </a:endParaRPr>
                    </a:p>
                  </a:txBody>
                  <a:tcPr marL="9525" marR="9525" marT="9525" marB="0" anchor="b">
                    <a:solidFill>
                      <a:schemeClr val="accent1">
                        <a:lumMod val="60000"/>
                        <a:lumOff val="40000"/>
                      </a:schemeClr>
                    </a:solidFill>
                  </a:tcPr>
                </a:tc>
              </a:tr>
              <a:tr h="377691">
                <a:tc>
                  <a:txBody>
                    <a:bodyPr/>
                    <a:lstStyle/>
                    <a:p>
                      <a:pPr algn="l" fontAlgn="b"/>
                      <a:r>
                        <a:rPr lang="en-US" sz="1600" u="none" strike="noStrike" dirty="0">
                          <a:effectLst/>
                        </a:rPr>
                        <a:t>January</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a:effectLst/>
                        </a:rPr>
                        <a:t>125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157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188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134</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115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62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effectLst/>
                        </a:rPr>
                        <a:t>February</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a:effectLst/>
                        </a:rPr>
                        <a:t>33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effectLst/>
                        </a:rPr>
                        <a:t>April</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effectLst/>
                        </a:rPr>
                        <a:t>May</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a:effectLst/>
                        </a:rPr>
                        <a:t>30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effectLst/>
                        </a:rPr>
                        <a:t>June</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dirty="0">
                          <a:effectLst/>
                        </a:rPr>
                        <a:t>16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effectLst/>
                        </a:rPr>
                        <a:t>July</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a:effectLst/>
                        </a:rPr>
                        <a:t>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effectLst/>
                        </a:rPr>
                        <a:t>August</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135</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13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52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effectLst/>
                        </a:rPr>
                        <a:t>September</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a:effectLst/>
                        </a:rPr>
                        <a:t>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138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39</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108</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97</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effectLst/>
                        </a:rPr>
                        <a:t>November</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a:effectLst/>
                        </a:rPr>
                        <a:t>239</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500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60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effectLst/>
                        </a:rPr>
                        <a:t>941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342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30</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238</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effectLst/>
                        </a:rPr>
                        <a:t>January</a:t>
                      </a:r>
                      <a:endParaRPr lang="en-US" sz="1600" b="0" i="0" u="none" strike="noStrike" dirty="0">
                        <a:solidFill>
                          <a:srgbClr val="00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dirty="0">
                          <a:effectLst/>
                        </a:rPr>
                        <a:t>133</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271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156</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262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533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600" u="none" strike="noStrike">
                          <a:effectLst/>
                        </a:rPr>
                        <a:t>36</a:t>
                      </a:r>
                      <a:endParaRPr lang="en-US" sz="1600" b="0" i="0" u="none" strike="noStrike">
                        <a:solidFill>
                          <a:srgbClr val="000000"/>
                        </a:solidFill>
                        <a:effectLst/>
                        <a:latin typeface="Calibri" panose="020F0502020204030204" pitchFamily="34" charset="0"/>
                      </a:endParaRPr>
                    </a:p>
                  </a:txBody>
                  <a:tcPr marL="9525" marR="9525" marT="9525" marB="0" anchor="b"/>
                </a:tc>
              </a:tr>
              <a:tr h="377691">
                <a:tc>
                  <a:txBody>
                    <a:bodyPr/>
                    <a:lstStyle/>
                    <a:p>
                      <a:pPr algn="l" fontAlgn="b"/>
                      <a:r>
                        <a:rPr lang="en-US" sz="1600" u="none" strike="noStrike" dirty="0">
                          <a:solidFill>
                            <a:srgbClr val="FF0000"/>
                          </a:solidFill>
                          <a:effectLst/>
                        </a:rPr>
                        <a:t>Total:</a:t>
                      </a:r>
                      <a:endParaRPr lang="en-US" sz="1600" b="0" i="0" u="none" strike="noStrike" dirty="0">
                        <a:solidFill>
                          <a:srgbClr val="FF0000"/>
                        </a:solidFill>
                        <a:effectLst/>
                        <a:latin typeface="Calibri" panose="020F0502020204030204" pitchFamily="34" charset="0"/>
                      </a:endParaRPr>
                    </a:p>
                  </a:txBody>
                  <a:tcPr marL="9525" marR="9525" marT="9525" marB="0" anchor="b">
                    <a:solidFill>
                      <a:schemeClr val="accent1">
                        <a:lumMod val="60000"/>
                        <a:lumOff val="40000"/>
                      </a:schemeClr>
                    </a:solidFill>
                  </a:tcPr>
                </a:tc>
                <a:tc>
                  <a:txBody>
                    <a:bodyPr/>
                    <a:lstStyle/>
                    <a:p>
                      <a:pPr algn="r" fontAlgn="b"/>
                      <a:r>
                        <a:rPr lang="en-US" sz="1600" u="none" strike="noStrike" dirty="0">
                          <a:solidFill>
                            <a:srgbClr val="FF0000"/>
                          </a:solidFill>
                          <a:effectLst/>
                        </a:rPr>
                        <a:t>598</a:t>
                      </a:r>
                      <a:endParaRPr lang="en-US" sz="16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600" u="none" strike="noStrike">
                          <a:solidFill>
                            <a:srgbClr val="FF0000"/>
                          </a:solidFill>
                          <a:effectLst/>
                        </a:rPr>
                        <a:t>1081</a:t>
                      </a:r>
                      <a:endParaRPr lang="en-US" sz="1600" b="0" i="0" u="none" strike="noStrike">
                        <a:solidFill>
                          <a:srgbClr val="FF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solidFill>
                            <a:srgbClr val="FF0000"/>
                          </a:solidFill>
                          <a:effectLst/>
                        </a:rPr>
                        <a:t>739</a:t>
                      </a:r>
                      <a:endParaRPr lang="en-US" sz="16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solidFill>
                            <a:srgbClr val="FF0000"/>
                          </a:solidFill>
                          <a:effectLst/>
                        </a:rPr>
                        <a:t>1540</a:t>
                      </a:r>
                      <a:endParaRPr lang="en-US" sz="16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solidFill>
                            <a:srgbClr val="FF0000"/>
                          </a:solidFill>
                          <a:effectLst/>
                        </a:rPr>
                        <a:t>1206</a:t>
                      </a:r>
                      <a:endParaRPr lang="en-US" sz="16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solidFill>
                            <a:srgbClr val="FF0000"/>
                          </a:solidFill>
                          <a:effectLst/>
                        </a:rPr>
                        <a:t>289</a:t>
                      </a:r>
                      <a:endParaRPr lang="en-US" sz="1600" b="0"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1600" u="none" strike="noStrike" dirty="0">
                          <a:solidFill>
                            <a:srgbClr val="FF0000"/>
                          </a:solidFill>
                          <a:effectLst/>
                        </a:rPr>
                        <a:t>274</a:t>
                      </a:r>
                      <a:endParaRPr lang="en-US" sz="1600" b="0" i="0" u="none" strike="noStrike" dirty="0">
                        <a:solidFill>
                          <a:srgbClr val="FF0000"/>
                        </a:solidFill>
                        <a:effectLst/>
                        <a:latin typeface="Calibri" panose="020F0502020204030204"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178040" cy="856395"/>
          </a:xfrm>
        </p:spPr>
        <p:txBody>
          <a:bodyPr>
            <a:normAutofit/>
          </a:bodyPr>
          <a:lstStyle/>
          <a:p>
            <a:pPr algn="ctr"/>
            <a:r>
              <a:rPr lang="en-US" sz="3200" dirty="0" smtClean="0">
                <a:solidFill>
                  <a:schemeClr val="tx1"/>
                </a:solidFill>
                <a:latin typeface="Calibri" panose="020F0502020204030204" pitchFamily="34" charset="0"/>
                <a:cs typeface="Calibri" panose="020F0502020204030204" pitchFamily="34" charset="0"/>
              </a:rPr>
              <a:t>Ground Count Totals 2014-2022 Jan</a:t>
            </a:r>
            <a:endParaRPr lang="en-US" sz="3200" dirty="0">
              <a:solidFill>
                <a:schemeClr val="tx1"/>
              </a:solidFill>
              <a:latin typeface="Calibri" panose="020F0502020204030204" pitchFamily="34" charset="0"/>
              <a:cs typeface="Calibri" panose="020F050202020403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85158358"/>
              </p:ext>
            </p:extLst>
          </p:nvPr>
        </p:nvGraphicFramePr>
        <p:xfrm>
          <a:off x="685799" y="1905000"/>
          <a:ext cx="8305800" cy="4648195"/>
        </p:xfrm>
        <a:graphic>
          <a:graphicData uri="http://schemas.openxmlformats.org/drawingml/2006/table">
            <a:tbl>
              <a:tblPr>
                <a:tableStyleId>{5C22544A-7EE6-4342-B048-85BDC9FD1C3A}</a:tableStyleId>
              </a:tblPr>
              <a:tblGrid>
                <a:gridCol w="1406888"/>
                <a:gridCol w="1406888"/>
                <a:gridCol w="619547"/>
                <a:gridCol w="997083"/>
                <a:gridCol w="1071299"/>
                <a:gridCol w="864784"/>
                <a:gridCol w="803475"/>
                <a:gridCol w="1135836"/>
              </a:tblGrid>
              <a:tr h="656670">
                <a:tc>
                  <a:txBody>
                    <a:bodyPr/>
                    <a:lstStyle/>
                    <a:p>
                      <a:pPr algn="ctr" rtl="0" fontAlgn="ctr"/>
                      <a:r>
                        <a:rPr lang="en-US" sz="1600" u="none" strike="noStrike" dirty="0">
                          <a:effectLst/>
                        </a:rPr>
                        <a:t>2013-2023</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dirty="0">
                          <a:effectLst/>
                        </a:rPr>
                        <a:t>White Tail deer</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Mule deer</a:t>
                      </a:r>
                      <a:endParaRPr lang="en-US" sz="1600" b="1" i="0" u="none" strike="noStrike">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Antelope</a:t>
                      </a:r>
                      <a:endParaRPr lang="en-US" sz="1600" b="1" i="0" u="none" strike="noStrike">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Pheasant</a:t>
                      </a:r>
                      <a:endParaRPr lang="en-US" sz="1600" b="1" i="0" u="none" strike="noStrike">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dirty="0">
                          <a:effectLst/>
                        </a:rPr>
                        <a:t>Grouse</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dirty="0">
                          <a:effectLst/>
                        </a:rPr>
                        <a:t>Turkey</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dirty="0">
                          <a:effectLst/>
                        </a:rPr>
                        <a:t>Partridge</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r>
              <a:tr h="334773">
                <a:tc>
                  <a:txBody>
                    <a:bodyPr/>
                    <a:lstStyle/>
                    <a:p>
                      <a:pPr algn="ctr" fontAlgn="ctr"/>
                      <a:r>
                        <a:rPr lang="en-US" sz="1600" u="none" strike="noStrike">
                          <a:effectLst/>
                        </a:rPr>
                        <a:t>2013</a:t>
                      </a:r>
                      <a:endParaRPr lang="en-US" sz="1600" b="1" i="0" u="none" strike="noStrike">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fontAlgn="ctr"/>
                      <a:r>
                        <a:rPr lang="en-US" sz="1600" u="none" strike="noStrike">
                          <a:effectLst/>
                        </a:rPr>
                        <a:t>179</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fontAlgn="ctr"/>
                      <a:r>
                        <a:rPr lang="en-US" sz="1600" u="none" strike="noStrike">
                          <a:effectLst/>
                        </a:rPr>
                        <a:t>63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fontAlgn="ctr"/>
                      <a:r>
                        <a:rPr lang="en-US" sz="1600" u="none" strike="noStrike" dirty="0">
                          <a:effectLst/>
                        </a:rPr>
                        <a:t>97</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fontAlgn="ctr"/>
                      <a:r>
                        <a:rPr lang="en-US" sz="1600" u="none" strike="noStrike" dirty="0">
                          <a:effectLst/>
                        </a:rPr>
                        <a:t>510</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fontAlgn="ctr"/>
                      <a:r>
                        <a:rPr lang="en-US" sz="1600" u="none" strike="noStrike" dirty="0">
                          <a:effectLst/>
                        </a:rPr>
                        <a:t>215</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fontAlgn="ctr"/>
                      <a:r>
                        <a:rPr lang="en-US" sz="1600" u="none" strike="noStrike" dirty="0">
                          <a:effectLst/>
                        </a:rPr>
                        <a:t>193</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fontAlgn="ctr"/>
                      <a:r>
                        <a:rPr lang="en-US" sz="1600" u="none" strike="noStrike">
                          <a:effectLst/>
                        </a:rPr>
                        <a:t>15</a:t>
                      </a:r>
                      <a:endParaRPr lang="en-US" sz="1600" b="0" i="0" u="none" strike="noStrike">
                        <a:solidFill>
                          <a:srgbClr val="000000"/>
                        </a:solidFill>
                        <a:effectLst/>
                        <a:latin typeface="Calibri Light" panose="020F0302020204030204" pitchFamily="34" charset="0"/>
                      </a:endParaRPr>
                    </a:p>
                  </a:txBody>
                  <a:tcPr marL="8399" marR="8399" marT="8399" marB="0" anchor="ctr"/>
                </a:tc>
              </a:tr>
              <a:tr h="334773">
                <a:tc>
                  <a:txBody>
                    <a:bodyPr/>
                    <a:lstStyle/>
                    <a:p>
                      <a:pPr algn="ctr" rtl="0" fontAlgn="ctr"/>
                      <a:r>
                        <a:rPr lang="en-US" sz="1600" u="none" strike="noStrike">
                          <a:effectLst/>
                        </a:rPr>
                        <a:t>2014</a:t>
                      </a:r>
                      <a:endParaRPr lang="en-US" sz="1600" b="1" i="0" u="none" strike="noStrike">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91</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68</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86</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803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50</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305</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16</a:t>
                      </a:r>
                      <a:endParaRPr lang="en-US" sz="1600" b="0" i="0" u="none" strike="noStrike">
                        <a:solidFill>
                          <a:srgbClr val="000000"/>
                        </a:solidFill>
                        <a:effectLst/>
                        <a:latin typeface="Calibri Light" panose="020F0302020204030204" pitchFamily="34" charset="0"/>
                      </a:endParaRPr>
                    </a:p>
                  </a:txBody>
                  <a:tcPr marL="8399" marR="8399" marT="8399" marB="0" anchor="ctr"/>
                </a:tc>
              </a:tr>
              <a:tr h="334773">
                <a:tc>
                  <a:txBody>
                    <a:bodyPr/>
                    <a:lstStyle/>
                    <a:p>
                      <a:pPr algn="ctr" rtl="0" fontAlgn="ctr"/>
                      <a:r>
                        <a:rPr lang="en-US" sz="1600" u="none" strike="noStrike" dirty="0">
                          <a:effectLst/>
                        </a:rPr>
                        <a:t>2015</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dirty="0">
                          <a:effectLst/>
                        </a:rPr>
                        <a:t>218</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214</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112</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1452</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1633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393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100</a:t>
                      </a:r>
                      <a:endParaRPr lang="en-US" sz="1600" b="0" i="0" u="none" strike="noStrike">
                        <a:solidFill>
                          <a:srgbClr val="000000"/>
                        </a:solidFill>
                        <a:effectLst/>
                        <a:latin typeface="Calibri Light" panose="020F0302020204030204" pitchFamily="34" charset="0"/>
                      </a:endParaRPr>
                    </a:p>
                  </a:txBody>
                  <a:tcPr marL="8399" marR="8399" marT="8399" marB="0" anchor="ctr"/>
                </a:tc>
              </a:tr>
              <a:tr h="334773">
                <a:tc>
                  <a:txBody>
                    <a:bodyPr/>
                    <a:lstStyle/>
                    <a:p>
                      <a:pPr algn="ctr" rtl="0" fontAlgn="ctr"/>
                      <a:r>
                        <a:rPr lang="en-US" sz="1600" u="none" strike="noStrike" dirty="0">
                          <a:effectLst/>
                        </a:rPr>
                        <a:t>2016</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dirty="0">
                          <a:effectLst/>
                        </a:rPr>
                        <a:t>264</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199</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177</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1698</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1677</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398</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166</a:t>
                      </a:r>
                      <a:endParaRPr lang="en-US" sz="1600" b="0" i="0" u="none" strike="noStrike">
                        <a:solidFill>
                          <a:srgbClr val="000000"/>
                        </a:solidFill>
                        <a:effectLst/>
                        <a:latin typeface="Calibri Light" panose="020F0302020204030204" pitchFamily="34" charset="0"/>
                      </a:endParaRPr>
                    </a:p>
                  </a:txBody>
                  <a:tcPr marL="8399" marR="8399" marT="8399" marB="0" anchor="ctr"/>
                </a:tc>
              </a:tr>
              <a:tr h="334773">
                <a:tc>
                  <a:txBody>
                    <a:bodyPr/>
                    <a:lstStyle/>
                    <a:p>
                      <a:pPr algn="ctr" rtl="0" fontAlgn="ctr"/>
                      <a:r>
                        <a:rPr lang="en-US" sz="1600" u="none" strike="noStrike" dirty="0">
                          <a:effectLst/>
                        </a:rPr>
                        <a:t>2017</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240</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239</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205</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712</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124</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181</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87</a:t>
                      </a:r>
                      <a:endParaRPr lang="en-US" sz="1600" b="0" i="0" u="none" strike="noStrike">
                        <a:solidFill>
                          <a:srgbClr val="000000"/>
                        </a:solidFill>
                        <a:effectLst/>
                        <a:latin typeface="Calibri Light" panose="020F0302020204030204" pitchFamily="34" charset="0"/>
                      </a:endParaRPr>
                    </a:p>
                  </a:txBody>
                  <a:tcPr marL="8399" marR="8399" marT="8399" marB="0" anchor="ctr"/>
                </a:tc>
              </a:tr>
              <a:tr h="334773">
                <a:tc>
                  <a:txBody>
                    <a:bodyPr/>
                    <a:lstStyle/>
                    <a:p>
                      <a:pPr algn="ctr" rtl="0" fontAlgn="ctr"/>
                      <a:r>
                        <a:rPr lang="en-US" sz="1600" u="none" strike="noStrike" dirty="0">
                          <a:effectLst/>
                        </a:rPr>
                        <a:t>2018</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217</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191</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329</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422</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258</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263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20</a:t>
                      </a:r>
                      <a:endParaRPr lang="en-US" sz="1600" b="0" i="0" u="none" strike="noStrike">
                        <a:solidFill>
                          <a:srgbClr val="000000"/>
                        </a:solidFill>
                        <a:effectLst/>
                        <a:latin typeface="Calibri Light" panose="020F0302020204030204" pitchFamily="34" charset="0"/>
                      </a:endParaRPr>
                    </a:p>
                  </a:txBody>
                  <a:tcPr marL="8399" marR="8399" marT="8399" marB="0" anchor="ctr"/>
                </a:tc>
              </a:tr>
              <a:tr h="334773">
                <a:tc>
                  <a:txBody>
                    <a:bodyPr/>
                    <a:lstStyle/>
                    <a:p>
                      <a:pPr algn="ctr" rtl="0" fontAlgn="ctr"/>
                      <a:r>
                        <a:rPr lang="en-US" sz="1600" u="none" strike="noStrike" dirty="0">
                          <a:effectLst/>
                        </a:rPr>
                        <a:t>2019</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183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226</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263</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66</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105</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137</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0</a:t>
                      </a:r>
                      <a:endParaRPr lang="en-US" sz="1600" b="0" i="0" u="none" strike="noStrike">
                        <a:solidFill>
                          <a:srgbClr val="000000"/>
                        </a:solidFill>
                        <a:effectLst/>
                        <a:latin typeface="Calibri Light" panose="020F0302020204030204" pitchFamily="34" charset="0"/>
                      </a:endParaRPr>
                    </a:p>
                  </a:txBody>
                  <a:tcPr marL="8399" marR="8399" marT="8399" marB="0" anchor="ctr"/>
                </a:tc>
              </a:tr>
              <a:tr h="334773">
                <a:tc>
                  <a:txBody>
                    <a:bodyPr/>
                    <a:lstStyle/>
                    <a:p>
                      <a:pPr algn="ctr" rtl="0" fontAlgn="ctr"/>
                      <a:r>
                        <a:rPr lang="en-US" sz="1600" u="none" strike="noStrike" dirty="0">
                          <a:effectLst/>
                        </a:rPr>
                        <a:t>2020</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1273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587</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251</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460</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1185</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359</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30</a:t>
                      </a:r>
                      <a:endParaRPr lang="en-US" sz="1600" b="0" i="0" u="none" strike="noStrike">
                        <a:solidFill>
                          <a:srgbClr val="000000"/>
                        </a:solidFill>
                        <a:effectLst/>
                        <a:latin typeface="Calibri Light" panose="020F0302020204030204" pitchFamily="34" charset="0"/>
                      </a:endParaRPr>
                    </a:p>
                  </a:txBody>
                  <a:tcPr marL="8399" marR="8399" marT="8399" marB="0" anchor="ctr"/>
                </a:tc>
              </a:tr>
              <a:tr h="334773">
                <a:tc>
                  <a:txBody>
                    <a:bodyPr/>
                    <a:lstStyle/>
                    <a:p>
                      <a:pPr algn="ctr" rtl="0" fontAlgn="ctr"/>
                      <a:r>
                        <a:rPr lang="en-US" sz="1600" u="none" strike="noStrike">
                          <a:effectLst/>
                        </a:rPr>
                        <a:t>2021</a:t>
                      </a:r>
                      <a:endParaRPr lang="en-US" sz="1600" b="1" i="0" u="none" strike="noStrike">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497</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1475</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605</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461</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954</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154</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36</a:t>
                      </a:r>
                      <a:endParaRPr lang="en-US" sz="1600" b="0" i="0" u="none" strike="noStrike">
                        <a:solidFill>
                          <a:srgbClr val="000000"/>
                        </a:solidFill>
                        <a:effectLst/>
                        <a:latin typeface="Calibri Light" panose="020F0302020204030204" pitchFamily="34" charset="0"/>
                      </a:endParaRPr>
                    </a:p>
                  </a:txBody>
                  <a:tcPr marL="8399" marR="8399" marT="8399" marB="0" anchor="ctr"/>
                </a:tc>
              </a:tr>
              <a:tr h="334773">
                <a:tc>
                  <a:txBody>
                    <a:bodyPr/>
                    <a:lstStyle/>
                    <a:p>
                      <a:pPr algn="ctr" rtl="0" fontAlgn="ctr"/>
                      <a:r>
                        <a:rPr lang="en-US" sz="1600" u="none" strike="noStrike">
                          <a:effectLst/>
                        </a:rPr>
                        <a:t>2022</a:t>
                      </a:r>
                      <a:endParaRPr lang="en-US" sz="1600" b="1" i="0" u="none" strike="noStrike">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465</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810</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583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1278</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673</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285</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238</a:t>
                      </a:r>
                      <a:endParaRPr lang="en-US" sz="1600" b="0" i="0" u="none" strike="noStrike">
                        <a:solidFill>
                          <a:srgbClr val="000000"/>
                        </a:solidFill>
                        <a:effectLst/>
                        <a:latin typeface="Calibri Light" panose="020F0302020204030204" pitchFamily="34" charset="0"/>
                      </a:endParaRPr>
                    </a:p>
                  </a:txBody>
                  <a:tcPr marL="8399" marR="8399" marT="8399" marB="0" anchor="ctr"/>
                </a:tc>
              </a:tr>
              <a:tr h="643795">
                <a:tc>
                  <a:txBody>
                    <a:bodyPr/>
                    <a:lstStyle/>
                    <a:p>
                      <a:pPr algn="ctr" rtl="0" fontAlgn="ctr"/>
                      <a:r>
                        <a:rPr lang="en-US" sz="1600" u="none" strike="noStrike" dirty="0">
                          <a:effectLst/>
                        </a:rPr>
                        <a:t>2023-Present</a:t>
                      </a:r>
                      <a:endParaRPr lang="en-US" sz="1600" b="1" i="0" u="none" strike="noStrike" dirty="0">
                        <a:solidFill>
                          <a:srgbClr val="FFFFFF"/>
                        </a:solidFill>
                        <a:effectLst/>
                        <a:latin typeface="Calibri Light" panose="020F0302020204030204" pitchFamily="34" charset="0"/>
                      </a:endParaRPr>
                    </a:p>
                  </a:txBody>
                  <a:tcPr marL="8399" marR="8399" marT="8399" marB="0" anchor="ctr">
                    <a:solidFill>
                      <a:schemeClr val="accent1">
                        <a:lumMod val="60000"/>
                        <a:lumOff val="40000"/>
                      </a:schemeClr>
                    </a:solidFill>
                  </a:tcPr>
                </a:tc>
                <a:tc>
                  <a:txBody>
                    <a:bodyPr/>
                    <a:lstStyle/>
                    <a:p>
                      <a:pPr algn="ctr" rtl="0" fontAlgn="ctr"/>
                      <a:r>
                        <a:rPr lang="en-US" sz="1600" u="none" strike="noStrike">
                          <a:effectLst/>
                        </a:rPr>
                        <a:t>133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271</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156</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262</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a:effectLst/>
                        </a:rPr>
                        <a:t>533</a:t>
                      </a:r>
                      <a:endParaRPr lang="en-US" sz="1600" b="0" i="0" u="none" strike="noStrike">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4</a:t>
                      </a:r>
                      <a:endParaRPr lang="en-US" sz="1600" b="0" i="0" u="none" strike="noStrike" dirty="0">
                        <a:solidFill>
                          <a:srgbClr val="000000"/>
                        </a:solidFill>
                        <a:effectLst/>
                        <a:latin typeface="Calibri Light" panose="020F0302020204030204" pitchFamily="34" charset="0"/>
                      </a:endParaRPr>
                    </a:p>
                  </a:txBody>
                  <a:tcPr marL="8399" marR="8399" marT="8399" marB="0" anchor="ctr"/>
                </a:tc>
                <a:tc>
                  <a:txBody>
                    <a:bodyPr/>
                    <a:lstStyle/>
                    <a:p>
                      <a:pPr algn="ctr" rtl="0" fontAlgn="ctr"/>
                      <a:r>
                        <a:rPr lang="en-US" sz="1600" u="none" strike="noStrike" dirty="0">
                          <a:effectLst/>
                        </a:rPr>
                        <a:t>36</a:t>
                      </a:r>
                      <a:endParaRPr lang="en-US" sz="1600" b="0" i="0" u="none" strike="noStrike" dirty="0">
                        <a:solidFill>
                          <a:srgbClr val="000000"/>
                        </a:solidFill>
                        <a:effectLst/>
                        <a:latin typeface="Calibri Light" panose="020F0302020204030204" pitchFamily="34" charset="0"/>
                      </a:endParaRPr>
                    </a:p>
                  </a:txBody>
                  <a:tcPr marL="8399" marR="8399" marT="8399" marB="0" anchor="ctr"/>
                </a:tc>
              </a:tr>
            </a:tbl>
          </a:graphicData>
        </a:graphic>
      </p:graphicFrame>
    </p:spTree>
    <p:extLst>
      <p:ext uri="{BB962C8B-B14F-4D97-AF65-F5344CB8AC3E}">
        <p14:creationId xmlns:p14="http://schemas.microsoft.com/office/powerpoint/2010/main" val="3526834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3400" cy="990600"/>
          </a:xfrm>
        </p:spPr>
        <p:txBody>
          <a:bodyPr>
            <a:noAutofit/>
          </a:bodyPr>
          <a:lstStyle/>
          <a:p>
            <a:pPr algn="ctr"/>
            <a:r>
              <a:rPr lang="en-US" sz="2800" dirty="0" smtClean="0">
                <a:solidFill>
                  <a:schemeClr val="tx1"/>
                </a:solidFill>
                <a:latin typeface="Calibri" panose="020F0502020204030204" pitchFamily="34" charset="0"/>
                <a:cs typeface="Calibri" panose="020F0502020204030204" pitchFamily="34" charset="0"/>
              </a:rPr>
              <a:t>Spotlight Deer Per Mile</a:t>
            </a:r>
            <a:endParaRPr lang="en-US" sz="2800" dirty="0">
              <a:solidFill>
                <a:schemeClr val="tx1"/>
              </a:solidFill>
              <a:latin typeface="Calibri" panose="020F0502020204030204" pitchFamily="34" charset="0"/>
              <a:cs typeface="Calibri" panose="020F0502020204030204"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97895971"/>
              </p:ext>
            </p:extLst>
          </p:nvPr>
        </p:nvGraphicFramePr>
        <p:xfrm>
          <a:off x="1028700" y="2286000"/>
          <a:ext cx="7200900" cy="35814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p:cNvGraphicFramePr>
            <a:graphicFrameLocks/>
          </p:cNvGraphicFramePr>
          <p:nvPr>
            <p:extLst>
              <p:ext uri="{D42A27DB-BD31-4B8C-83A1-F6EECF244321}">
                <p14:modId xmlns:p14="http://schemas.microsoft.com/office/powerpoint/2010/main" val="748974144"/>
              </p:ext>
            </p:extLst>
          </p:nvPr>
        </p:nvGraphicFramePr>
        <p:xfrm>
          <a:off x="762000" y="1295400"/>
          <a:ext cx="8001000" cy="5410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2022 Hunter Harvest Success Rate</a:t>
            </a: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537386660"/>
              </p:ext>
            </p:extLst>
          </p:nvPr>
        </p:nvGraphicFramePr>
        <p:xfrm>
          <a:off x="762000" y="2057400"/>
          <a:ext cx="8229600" cy="4648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24306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Crop</Template>
  <TotalTime>10622</TotalTime>
  <Words>1110</Words>
  <Application>Microsoft Office PowerPoint</Application>
  <PresentationFormat>On-screen Show (4:3)</PresentationFormat>
  <Paragraphs>634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Calibri Light</vt:lpstr>
      <vt:lpstr>Century Gothic</vt:lpstr>
      <vt:lpstr>Franklin Gothic Book</vt:lpstr>
      <vt:lpstr>Crop</vt:lpstr>
      <vt:lpstr>   2023 Standing Rock Game and Fish Big Game Hunting Recommendations  &amp; Relevant Biological Information   Prepared By:    Director Jeff Kelly &amp; tribal biologists  Dr. Michael Gutzmer, Jordan Kort B.S., Seth Gutzmer B.S.  April 10, 2023 </vt:lpstr>
      <vt:lpstr>Executive Summary for 2022 -2023</vt:lpstr>
      <vt:lpstr>These permeating themes and concepts are offered: </vt:lpstr>
      <vt:lpstr>2020 Ground Counts</vt:lpstr>
      <vt:lpstr>2021 Ground Counts</vt:lpstr>
      <vt:lpstr> </vt:lpstr>
      <vt:lpstr>Ground Count Totals 2014-2022 Jan</vt:lpstr>
      <vt:lpstr>Spotlight Deer Per Mile</vt:lpstr>
      <vt:lpstr>2022 Hunter Harvest Success Rate</vt:lpstr>
      <vt:lpstr>2012-2022 Hunter Success Rate Deer</vt:lpstr>
      <vt:lpstr>Bucks Observed</vt:lpstr>
      <vt:lpstr>Hours Spent Hunting Deer</vt:lpstr>
      <vt:lpstr>AERIAL DATA COMING SOON</vt:lpstr>
      <vt:lpstr>Key Management for our Tribal Deer Herds</vt:lpstr>
      <vt:lpstr>2022 Recommendation for Deer </vt:lpstr>
      <vt:lpstr>Season Recommendation: 2023 Deer </vt:lpstr>
      <vt:lpstr>2022 Antelope Season Dates </vt:lpstr>
      <vt:lpstr>Season Dates: 2023 Antelope Recommendations</vt:lpstr>
      <vt:lpstr> 2022 Elk recommendations </vt:lpstr>
      <vt:lpstr>2023 Elk Season Recommendation </vt:lpstr>
      <vt:lpstr>Habitat management and enhancement will ensure the sustainability of game species on the Reservation-   Giving back to the land- can we bring this back? </vt:lpstr>
      <vt:lpstr>Example Conservation Plot- MINIMIZE OVERGRAZING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Big Game Hunting Recommendations &amp; Biological Information Prepared by: New Century Environmental (tribal biologists) &amp; Jeff kelly of srst game and fish</dc:title>
  <dc:creator>Chris</dc:creator>
  <cp:lastModifiedBy>Microsoft account</cp:lastModifiedBy>
  <cp:revision>180</cp:revision>
  <cp:lastPrinted>2018-01-20T12:49:59Z</cp:lastPrinted>
  <dcterms:created xsi:type="dcterms:W3CDTF">2018-01-15T15:37:02Z</dcterms:created>
  <dcterms:modified xsi:type="dcterms:W3CDTF">2023-04-10T18:56:41Z</dcterms:modified>
</cp:coreProperties>
</file>